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44"/>
  </p:notesMasterIdLst>
  <p:handoutMasterIdLst>
    <p:handoutMasterId r:id="rId45"/>
  </p:handoutMasterIdLst>
  <p:sldIdLst>
    <p:sldId id="256" r:id="rId2"/>
    <p:sldId id="285" r:id="rId3"/>
    <p:sldId id="258" r:id="rId4"/>
    <p:sldId id="310" r:id="rId5"/>
    <p:sldId id="257" r:id="rId6"/>
    <p:sldId id="259" r:id="rId7"/>
    <p:sldId id="260" r:id="rId8"/>
    <p:sldId id="261" r:id="rId9"/>
    <p:sldId id="262" r:id="rId10"/>
    <p:sldId id="264" r:id="rId11"/>
    <p:sldId id="297" r:id="rId12"/>
    <p:sldId id="268" r:id="rId13"/>
    <p:sldId id="283" r:id="rId14"/>
    <p:sldId id="284" r:id="rId15"/>
    <p:sldId id="271" r:id="rId16"/>
    <p:sldId id="274" r:id="rId17"/>
    <p:sldId id="273" r:id="rId18"/>
    <p:sldId id="295" r:id="rId19"/>
    <p:sldId id="296" r:id="rId20"/>
    <p:sldId id="298" r:id="rId21"/>
    <p:sldId id="299" r:id="rId22"/>
    <p:sldId id="282" r:id="rId23"/>
    <p:sldId id="289" r:id="rId24"/>
    <p:sldId id="302" r:id="rId25"/>
    <p:sldId id="300" r:id="rId26"/>
    <p:sldId id="301" r:id="rId27"/>
    <p:sldId id="303" r:id="rId28"/>
    <p:sldId id="305" r:id="rId29"/>
    <p:sldId id="304" r:id="rId30"/>
    <p:sldId id="286" r:id="rId31"/>
    <p:sldId id="288" r:id="rId32"/>
    <p:sldId id="287" r:id="rId33"/>
    <p:sldId id="290" r:id="rId34"/>
    <p:sldId id="291" r:id="rId35"/>
    <p:sldId id="278" r:id="rId36"/>
    <p:sldId id="292" r:id="rId37"/>
    <p:sldId id="293" r:id="rId38"/>
    <p:sldId id="294" r:id="rId39"/>
    <p:sldId id="306" r:id="rId40"/>
    <p:sldId id="307" r:id="rId41"/>
    <p:sldId id="308" r:id="rId42"/>
    <p:sldId id="309" r:id="rId4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388" autoAdjust="0"/>
  </p:normalViewPr>
  <p:slideViewPr>
    <p:cSldViewPr>
      <p:cViewPr varScale="1">
        <p:scale>
          <a:sx n="57" d="100"/>
          <a:sy n="57" d="100"/>
        </p:scale>
        <p:origin x="-876"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B43554C8-9513-4FD3-84A7-84886F1FDE11}" type="datetimeFigureOut">
              <a:rPr lang="en-GB" smtClean="0"/>
              <a:t>25/09/2013</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C702633A-B476-4326-8D4F-97C8C71C9003}" type="slidenum">
              <a:rPr lang="en-GB" smtClean="0"/>
              <a:t>‹#›</a:t>
            </a:fld>
            <a:endParaRPr lang="en-GB"/>
          </a:p>
        </p:txBody>
      </p:sp>
    </p:spTree>
    <p:extLst>
      <p:ext uri="{BB962C8B-B14F-4D97-AF65-F5344CB8AC3E}">
        <p14:creationId xmlns:p14="http://schemas.microsoft.com/office/powerpoint/2010/main" val="21537635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E9EB098B-34C2-4DE7-94FD-C55DFF34A340}" type="datetimeFigureOut">
              <a:rPr lang="en-GB" smtClean="0"/>
              <a:t>25/09/2013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9DA06B7D-4C4C-48CB-AAAA-B5536AA412E8}" type="slidenum">
              <a:rPr lang="en-GB" smtClean="0"/>
              <a:t>‹#›</a:t>
            </a:fld>
            <a:endParaRPr lang="en-GB"/>
          </a:p>
        </p:txBody>
      </p:sp>
    </p:spTree>
    <p:extLst>
      <p:ext uri="{BB962C8B-B14F-4D97-AF65-F5344CB8AC3E}">
        <p14:creationId xmlns:p14="http://schemas.microsoft.com/office/powerpoint/2010/main" val="3089271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Point to last bit of workbook</a:t>
            </a:r>
            <a:endParaRPr lang="en-GB" dirty="0"/>
          </a:p>
        </p:txBody>
      </p:sp>
      <p:sp>
        <p:nvSpPr>
          <p:cNvPr id="4" name="Slide Number Placeholder 3"/>
          <p:cNvSpPr>
            <a:spLocks noGrp="1"/>
          </p:cNvSpPr>
          <p:nvPr>
            <p:ph type="sldNum" sz="quarter" idx="10"/>
          </p:nvPr>
        </p:nvSpPr>
        <p:spPr/>
        <p:txBody>
          <a:bodyPr/>
          <a:lstStyle/>
          <a:p>
            <a:fld id="{9DA06B7D-4C4C-48CB-AAAA-B5536AA412E8}" type="slidenum">
              <a:rPr lang="en-GB" smtClean="0"/>
              <a:t>1</a:t>
            </a:fld>
            <a:endParaRPr lang="en-GB"/>
          </a:p>
        </p:txBody>
      </p:sp>
    </p:spTree>
    <p:extLst>
      <p:ext uri="{BB962C8B-B14F-4D97-AF65-F5344CB8AC3E}">
        <p14:creationId xmlns:p14="http://schemas.microsoft.com/office/powerpoint/2010/main" val="1896842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NB in the context of overarching educational aspirations as set out in</a:t>
            </a:r>
            <a:r>
              <a:rPr lang="en-GB" baseline="0" dirty="0" smtClean="0"/>
              <a:t> legislation which requires schools to offer a balanced and broadly based curriculum that:</a:t>
            </a:r>
          </a:p>
          <a:p>
            <a:pPr marL="171450" indent="-171450">
              <a:buFont typeface="Arial" pitchFamily="34" charset="0"/>
              <a:buChar char="•"/>
            </a:pPr>
            <a:r>
              <a:rPr lang="en-GB" baseline="0" dirty="0" smtClean="0"/>
              <a:t>Promotes the spiritual, moral, cultural, mental and physical development of pupils at the school and of society, and</a:t>
            </a:r>
          </a:p>
          <a:p>
            <a:pPr marL="171450" indent="-171450">
              <a:buFont typeface="Arial" pitchFamily="34" charset="0"/>
              <a:buChar char="•"/>
            </a:pPr>
            <a:r>
              <a:rPr lang="en-GB" baseline="0" dirty="0" smtClean="0"/>
              <a:t>Prepares pupils at the school for the opportunities, responsibilities and experiences of later life.</a:t>
            </a:r>
            <a:endParaRPr lang="en-GB" dirty="0"/>
          </a:p>
        </p:txBody>
      </p:sp>
      <p:sp>
        <p:nvSpPr>
          <p:cNvPr id="4" name="Slide Number Placeholder 3"/>
          <p:cNvSpPr>
            <a:spLocks noGrp="1"/>
          </p:cNvSpPr>
          <p:nvPr>
            <p:ph type="sldNum" sz="quarter" idx="10"/>
          </p:nvPr>
        </p:nvSpPr>
        <p:spPr/>
        <p:txBody>
          <a:bodyPr/>
          <a:lstStyle/>
          <a:p>
            <a:fld id="{9DA06B7D-4C4C-48CB-AAAA-B5536AA412E8}" type="slidenum">
              <a:rPr lang="en-GB" smtClean="0"/>
              <a:t>5</a:t>
            </a:fld>
            <a:endParaRPr lang="en-GB"/>
          </a:p>
        </p:txBody>
      </p:sp>
    </p:spTree>
    <p:extLst>
      <p:ext uri="{BB962C8B-B14F-4D97-AF65-F5344CB8AC3E}">
        <p14:creationId xmlns:p14="http://schemas.microsoft.com/office/powerpoint/2010/main" val="1004930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A06B7D-4C4C-48CB-AAAA-B5536AA412E8}" type="slidenum">
              <a:rPr lang="en-GB" smtClean="0"/>
              <a:t>6</a:t>
            </a:fld>
            <a:endParaRPr lang="en-GB"/>
          </a:p>
        </p:txBody>
      </p:sp>
    </p:spTree>
    <p:extLst>
      <p:ext uri="{BB962C8B-B14F-4D97-AF65-F5344CB8AC3E}">
        <p14:creationId xmlns:p14="http://schemas.microsoft.com/office/powerpoint/2010/main" val="3078630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‘we are proposing to </a:t>
            </a:r>
            <a:r>
              <a:rPr lang="en-GB" dirty="0" err="1" smtClean="0"/>
              <a:t>disapply</a:t>
            </a:r>
            <a:r>
              <a:rPr lang="en-GB" dirty="0" smtClean="0"/>
              <a:t> some aspects of the current National Curriculum from September 2013. This will give schools greater freedom to adapt their own curricula before first teaching of the new National Curriculum from September 2014.’ 	</a:t>
            </a:r>
          </a:p>
          <a:p>
            <a:endParaRPr lang="en-GB" dirty="0"/>
          </a:p>
        </p:txBody>
      </p:sp>
      <p:sp>
        <p:nvSpPr>
          <p:cNvPr id="4" name="Slide Number Placeholder 3"/>
          <p:cNvSpPr>
            <a:spLocks noGrp="1"/>
          </p:cNvSpPr>
          <p:nvPr>
            <p:ph type="sldNum" sz="quarter" idx="10"/>
          </p:nvPr>
        </p:nvSpPr>
        <p:spPr/>
        <p:txBody>
          <a:bodyPr/>
          <a:lstStyle/>
          <a:p>
            <a:fld id="{9DA06B7D-4C4C-48CB-AAAA-B5536AA412E8}" type="slidenum">
              <a:rPr lang="en-GB" smtClean="0"/>
              <a:t>7</a:t>
            </a:fld>
            <a:endParaRPr lang="en-GB"/>
          </a:p>
        </p:txBody>
      </p:sp>
    </p:spTree>
    <p:extLst>
      <p:ext uri="{BB962C8B-B14F-4D97-AF65-F5344CB8AC3E}">
        <p14:creationId xmlns:p14="http://schemas.microsoft.com/office/powerpoint/2010/main" val="137027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Religious Education/ PSHE must also be taught</a:t>
            </a:r>
            <a:endParaRPr lang="en-GB" dirty="0"/>
          </a:p>
        </p:txBody>
      </p:sp>
      <p:sp>
        <p:nvSpPr>
          <p:cNvPr id="4" name="Slide Number Placeholder 3"/>
          <p:cNvSpPr>
            <a:spLocks noGrp="1"/>
          </p:cNvSpPr>
          <p:nvPr>
            <p:ph type="sldNum" sz="quarter" idx="10"/>
          </p:nvPr>
        </p:nvSpPr>
        <p:spPr/>
        <p:txBody>
          <a:bodyPr/>
          <a:lstStyle/>
          <a:p>
            <a:fld id="{9DA06B7D-4C4C-48CB-AAAA-B5536AA412E8}" type="slidenum">
              <a:rPr lang="en-GB" smtClean="0"/>
              <a:t>8</a:t>
            </a:fld>
            <a:endParaRPr lang="en-GB"/>
          </a:p>
        </p:txBody>
      </p:sp>
    </p:spTree>
    <p:extLst>
      <p:ext uri="{BB962C8B-B14F-4D97-AF65-F5344CB8AC3E}">
        <p14:creationId xmlns:p14="http://schemas.microsoft.com/office/powerpoint/2010/main" val="3117260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Activity:</a:t>
            </a:r>
            <a:r>
              <a:rPr lang="en-GB" baseline="0" dirty="0" smtClean="0"/>
              <a:t> discuss first impressions; initial thoughts re implications. Feedback.</a:t>
            </a:r>
            <a:endParaRPr lang="en-GB" dirty="0"/>
          </a:p>
        </p:txBody>
      </p:sp>
      <p:sp>
        <p:nvSpPr>
          <p:cNvPr id="4" name="Slide Number Placeholder 3"/>
          <p:cNvSpPr>
            <a:spLocks noGrp="1"/>
          </p:cNvSpPr>
          <p:nvPr>
            <p:ph type="sldNum" sz="quarter" idx="10"/>
          </p:nvPr>
        </p:nvSpPr>
        <p:spPr/>
        <p:txBody>
          <a:bodyPr/>
          <a:lstStyle/>
          <a:p>
            <a:fld id="{9DA06B7D-4C4C-48CB-AAAA-B5536AA412E8}" type="slidenum">
              <a:rPr lang="en-GB" smtClean="0"/>
              <a:t>10</a:t>
            </a:fld>
            <a:endParaRPr lang="en-GB"/>
          </a:p>
        </p:txBody>
      </p:sp>
    </p:spTree>
    <p:extLst>
      <p:ext uri="{BB962C8B-B14F-4D97-AF65-F5344CB8AC3E}">
        <p14:creationId xmlns:p14="http://schemas.microsoft.com/office/powerpoint/2010/main" val="3020063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Word reading – decoding and speedy recognition of familiar printed words. Phonics</a:t>
            </a:r>
          </a:p>
          <a:p>
            <a:r>
              <a:rPr lang="en-GB" dirty="0" smtClean="0"/>
              <a:t>Comprehension – linguistic knowledge (vocabulary and grammar) and</a:t>
            </a:r>
            <a:r>
              <a:rPr lang="en-GB" baseline="0" dirty="0" smtClean="0"/>
              <a:t> knowledge of the world. Discussion and reading widely.</a:t>
            </a:r>
          </a:p>
          <a:p>
            <a:endParaRPr lang="en-GB" baseline="0" dirty="0" smtClean="0"/>
          </a:p>
          <a:p>
            <a:r>
              <a:rPr lang="en-GB" baseline="0" dirty="0" smtClean="0"/>
              <a:t>Both dimensions of writing, and ‘plan, revise and evaluate their writing’. Phonics, morphology (word structure) and orthography (spelling structure).</a:t>
            </a:r>
            <a:endParaRPr lang="en-GB" dirty="0"/>
          </a:p>
        </p:txBody>
      </p:sp>
      <p:sp>
        <p:nvSpPr>
          <p:cNvPr id="4" name="Slide Number Placeholder 3"/>
          <p:cNvSpPr>
            <a:spLocks noGrp="1"/>
          </p:cNvSpPr>
          <p:nvPr>
            <p:ph type="sldNum" sz="quarter" idx="10"/>
          </p:nvPr>
        </p:nvSpPr>
        <p:spPr/>
        <p:txBody>
          <a:bodyPr/>
          <a:lstStyle/>
          <a:p>
            <a:fld id="{9DA06B7D-4C4C-48CB-AAAA-B5536AA412E8}" type="slidenum">
              <a:rPr lang="en-GB" smtClean="0"/>
              <a:t>13</a:t>
            </a:fld>
            <a:endParaRPr lang="en-GB"/>
          </a:p>
        </p:txBody>
      </p:sp>
    </p:spTree>
    <p:extLst>
      <p:ext uri="{BB962C8B-B14F-4D97-AF65-F5344CB8AC3E}">
        <p14:creationId xmlns:p14="http://schemas.microsoft.com/office/powerpoint/2010/main" val="4059829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Have not looked through the whole thing in detail, but primarily at the grammar and there are some minor changes in how they phrase things. </a:t>
            </a:r>
          </a:p>
          <a:p>
            <a:endParaRPr lang="en-GB" dirty="0" smtClean="0"/>
          </a:p>
          <a:p>
            <a:r>
              <a:rPr lang="en-GB" dirty="0" smtClean="0"/>
              <a:t>Also, in the Y2 grammar, they have added to ‘ …and apostrophes for contracted forms and the possessive (singular)</a:t>
            </a:r>
          </a:p>
          <a:p>
            <a:endParaRPr lang="en-GB" dirty="0" smtClean="0"/>
          </a:p>
          <a:p>
            <a:r>
              <a:rPr lang="en-GB" dirty="0" smtClean="0"/>
              <a:t>In Y3/4, using the perfect form of verbs to mark relationships of time and cause is now using the perfect form of verbs in contrast to the past tense.  </a:t>
            </a:r>
          </a:p>
          <a:p>
            <a:endParaRPr lang="en-GB" dirty="0" smtClean="0"/>
          </a:p>
          <a:p>
            <a:r>
              <a:rPr lang="en-GB" dirty="0" smtClean="0"/>
              <a:t>The possessive apostrophe now only mentions plural nouns (mentioned singular and plural before) as they  have covered the singular in Y2. </a:t>
            </a:r>
          </a:p>
          <a:p>
            <a:endParaRPr lang="en-GB" dirty="0" smtClean="0"/>
          </a:p>
          <a:p>
            <a:r>
              <a:rPr lang="en-GB" dirty="0" smtClean="0"/>
              <a:t>In Y5/6, ‘using semi-colons… to mark  boundaries between  main clauses  now says independent clauses</a:t>
            </a:r>
          </a:p>
          <a:p>
            <a:endParaRPr lang="en-GB" dirty="0" smtClean="0"/>
          </a:p>
          <a:p>
            <a:r>
              <a:rPr lang="en-GB" dirty="0" smtClean="0"/>
              <a:t>It all strikes me as fairly minor, as I said above.  It doesn’t look as if they had made huge changes to the draft.</a:t>
            </a:r>
          </a:p>
          <a:p>
            <a:endParaRPr lang="en-GB" dirty="0"/>
          </a:p>
        </p:txBody>
      </p:sp>
      <p:sp>
        <p:nvSpPr>
          <p:cNvPr id="4" name="Slide Number Placeholder 3"/>
          <p:cNvSpPr>
            <a:spLocks noGrp="1"/>
          </p:cNvSpPr>
          <p:nvPr>
            <p:ph type="sldNum" sz="quarter" idx="10"/>
          </p:nvPr>
        </p:nvSpPr>
        <p:spPr/>
        <p:txBody>
          <a:bodyPr/>
          <a:lstStyle/>
          <a:p>
            <a:fld id="{9DA06B7D-4C4C-48CB-AAAA-B5536AA412E8}" type="slidenum">
              <a:rPr lang="en-GB" smtClean="0"/>
              <a:t>14</a:t>
            </a:fld>
            <a:endParaRPr lang="en-GB"/>
          </a:p>
        </p:txBody>
      </p:sp>
    </p:spTree>
    <p:extLst>
      <p:ext uri="{BB962C8B-B14F-4D97-AF65-F5344CB8AC3E}">
        <p14:creationId xmlns:p14="http://schemas.microsoft.com/office/powerpoint/2010/main" val="24023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DA06B7D-4C4C-48CB-AAAA-B5536AA412E8}" type="slidenum">
              <a:rPr lang="en-GB" smtClean="0"/>
              <a:t>25</a:t>
            </a:fld>
            <a:endParaRPr lang="en-GB"/>
          </a:p>
        </p:txBody>
      </p:sp>
    </p:spTree>
    <p:extLst>
      <p:ext uri="{BB962C8B-B14F-4D97-AF65-F5344CB8AC3E}">
        <p14:creationId xmlns:p14="http://schemas.microsoft.com/office/powerpoint/2010/main" val="3779217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A92AF28-DDB2-4794-A919-DBC5865FBBD1}" type="datetimeFigureOut">
              <a:rPr lang="en-GB" smtClean="0"/>
              <a:t>25/09/2013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F00CC-216E-41C8-A1E6-2C35718F6855}" type="slidenum">
              <a:rPr lang="en-GB" smtClean="0"/>
              <a:t>‹#›</a:t>
            </a:fld>
            <a:endParaRPr lang="en-GB"/>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92AF28-DDB2-4794-A919-DBC5865FBBD1}" type="datetimeFigureOut">
              <a:rPr lang="en-GB" smtClean="0"/>
              <a:t>25/09/2013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F00CC-216E-41C8-A1E6-2C35718F6855}"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92AF28-DDB2-4794-A919-DBC5865FBBD1}" type="datetimeFigureOut">
              <a:rPr lang="en-GB" smtClean="0"/>
              <a:t>25/09/2013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F00CC-216E-41C8-A1E6-2C35718F6855}"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92AF28-DDB2-4794-A919-DBC5865FBBD1}" type="datetimeFigureOut">
              <a:rPr lang="en-GB" smtClean="0"/>
              <a:t>25/09/2013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F00CC-216E-41C8-A1E6-2C35718F6855}"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92AF28-DDB2-4794-A919-DBC5865FBBD1}" type="datetimeFigureOut">
              <a:rPr lang="en-GB" smtClean="0"/>
              <a:t>25/09/2013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F00CC-216E-41C8-A1E6-2C35718F6855}" type="slidenum">
              <a:rPr lang="en-GB" smtClean="0"/>
              <a:t>‹#›</a:t>
            </a:fld>
            <a:endParaRPr lang="en-GB"/>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A92AF28-DDB2-4794-A919-DBC5865FBBD1}" type="datetimeFigureOut">
              <a:rPr lang="en-GB" smtClean="0"/>
              <a:t>25/09/2013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1F00CC-216E-41C8-A1E6-2C35718F6855}"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92AF28-DDB2-4794-A919-DBC5865FBBD1}" type="datetimeFigureOut">
              <a:rPr lang="en-GB" smtClean="0"/>
              <a:t>25/09/2013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F1F00CC-216E-41C8-A1E6-2C35718F6855}" type="slidenum">
              <a:rPr lang="en-GB" smtClean="0"/>
              <a:t>‹#›</a:t>
            </a:fld>
            <a:endParaRPr lang="en-GB"/>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92AF28-DDB2-4794-A919-DBC5865FBBD1}" type="datetimeFigureOut">
              <a:rPr lang="en-GB" smtClean="0"/>
              <a:t>25/09/2013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F1F00CC-216E-41C8-A1E6-2C35718F6855}"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92AF28-DDB2-4794-A919-DBC5865FBBD1}" type="datetimeFigureOut">
              <a:rPr lang="en-GB" smtClean="0"/>
              <a:t>25/09/2013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1F00CC-216E-41C8-A1E6-2C35718F6855}"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92AF28-DDB2-4794-A919-DBC5865FBBD1}" type="datetimeFigureOut">
              <a:rPr lang="en-GB" smtClean="0"/>
              <a:t>25/09/2013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1F00CC-216E-41C8-A1E6-2C35718F6855}" type="slidenum">
              <a:rPr lang="en-GB" smtClean="0"/>
              <a:t>‹#›</a:t>
            </a:fld>
            <a:endParaRPr lang="en-GB"/>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92AF28-DDB2-4794-A919-DBC5865FBBD1}" type="datetimeFigureOut">
              <a:rPr lang="en-GB" smtClean="0"/>
              <a:t>25/09/2013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1F00CC-216E-41C8-A1E6-2C35718F6855}"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A92AF28-DDB2-4794-A919-DBC5865FBBD1}" type="datetimeFigureOut">
              <a:rPr lang="en-GB" smtClean="0"/>
              <a:t>25/09/2013</a:t>
            </a:fld>
            <a:endParaRPr lang="en-GB"/>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GB"/>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F1F00CC-216E-41C8-A1E6-2C35718F6855}"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The new National Curriculum for primary schools</a:t>
            </a:r>
            <a:endParaRPr lang="en-GB" dirty="0"/>
          </a:p>
        </p:txBody>
      </p:sp>
      <p:sp>
        <p:nvSpPr>
          <p:cNvPr id="3" name="Subtitle 2"/>
          <p:cNvSpPr>
            <a:spLocks noGrp="1"/>
          </p:cNvSpPr>
          <p:nvPr>
            <p:ph type="subTitle" idx="1"/>
          </p:nvPr>
        </p:nvSpPr>
        <p:spPr/>
        <p:txBody>
          <a:bodyPr>
            <a:normAutofit/>
          </a:bodyPr>
          <a:lstStyle/>
          <a:p>
            <a:r>
              <a:rPr lang="en-GB" dirty="0" smtClean="0"/>
              <a:t>25</a:t>
            </a:r>
            <a:r>
              <a:rPr lang="en-GB" baseline="30000" dirty="0" smtClean="0"/>
              <a:t>th</a:t>
            </a:r>
            <a:r>
              <a:rPr lang="en-GB" dirty="0" smtClean="0"/>
              <a:t> September 2013</a:t>
            </a:r>
            <a:endParaRPr lang="en-GB" dirty="0"/>
          </a:p>
        </p:txBody>
      </p:sp>
    </p:spTree>
    <p:extLst>
      <p:ext uri="{BB962C8B-B14F-4D97-AF65-F5344CB8AC3E}">
        <p14:creationId xmlns:p14="http://schemas.microsoft.com/office/powerpoint/2010/main" val="9509659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a:t>
            </a:r>
            <a:r>
              <a:rPr lang="en-GB" dirty="0" smtClean="0"/>
              <a:t>hanges </a:t>
            </a:r>
            <a:r>
              <a:rPr lang="en-GB" dirty="0"/>
              <a:t>to the programmes of study</a:t>
            </a:r>
          </a:p>
        </p:txBody>
      </p:sp>
      <p:sp>
        <p:nvSpPr>
          <p:cNvPr id="3" name="Content Placeholder 2"/>
          <p:cNvSpPr>
            <a:spLocks noGrp="1"/>
          </p:cNvSpPr>
          <p:nvPr>
            <p:ph idx="1"/>
          </p:nvPr>
        </p:nvSpPr>
        <p:spPr/>
        <p:txBody>
          <a:bodyPr/>
          <a:lstStyle/>
          <a:p>
            <a:r>
              <a:rPr lang="en-GB" sz="2800" dirty="0"/>
              <a:t>A common theme of </a:t>
            </a:r>
            <a:r>
              <a:rPr lang="en-GB" sz="2800" dirty="0" err="1"/>
              <a:t>oracy</a:t>
            </a:r>
            <a:r>
              <a:rPr lang="en-GB" sz="2800" dirty="0"/>
              <a:t> (including, frequently, subject specific vocabulary)</a:t>
            </a:r>
          </a:p>
          <a:p>
            <a:r>
              <a:rPr lang="en-GB" sz="2800" dirty="0"/>
              <a:t>Seemingly knowledge focused though skills can be found (frequently in the introductory paragraphs</a:t>
            </a:r>
            <a:r>
              <a:rPr lang="en-GB" sz="2800" dirty="0" smtClean="0"/>
              <a:t>).</a:t>
            </a:r>
          </a:p>
          <a:p>
            <a:pPr lvl="1"/>
            <a:endParaRPr lang="en-GB" dirty="0"/>
          </a:p>
          <a:p>
            <a:endParaRPr lang="en-GB" dirty="0"/>
          </a:p>
        </p:txBody>
      </p:sp>
    </p:spTree>
    <p:extLst>
      <p:ext uri="{BB962C8B-B14F-4D97-AF65-F5344CB8AC3E}">
        <p14:creationId xmlns:p14="http://schemas.microsoft.com/office/powerpoint/2010/main" val="1212302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school curriculum</a:t>
            </a:r>
            <a:endParaRPr lang="en-GB" dirty="0"/>
          </a:p>
        </p:txBody>
      </p:sp>
      <p:sp>
        <p:nvSpPr>
          <p:cNvPr id="3" name="Content Placeholder 2"/>
          <p:cNvSpPr>
            <a:spLocks noGrp="1"/>
          </p:cNvSpPr>
          <p:nvPr>
            <p:ph idx="1"/>
          </p:nvPr>
        </p:nvSpPr>
        <p:spPr/>
        <p:txBody>
          <a:bodyPr>
            <a:normAutofit/>
          </a:bodyPr>
          <a:lstStyle/>
          <a:p>
            <a:pPr marL="0" indent="0">
              <a:buNone/>
            </a:pPr>
            <a:endParaRPr lang="en-GB" sz="3600" dirty="0" smtClean="0"/>
          </a:p>
          <a:p>
            <a:pPr marL="0" indent="0">
              <a:buNone/>
            </a:pPr>
            <a:r>
              <a:rPr lang="en-GB" sz="3600" dirty="0" smtClean="0"/>
              <a:t>All </a:t>
            </a:r>
            <a:r>
              <a:rPr lang="en-GB" sz="3600" dirty="0"/>
              <a:t>schools are also required</a:t>
            </a:r>
            <a:r>
              <a:rPr lang="en-GB" sz="3600" b="1" dirty="0"/>
              <a:t> to set out their school </a:t>
            </a:r>
            <a:r>
              <a:rPr lang="en-GB" sz="3600" b="1" dirty="0" smtClean="0"/>
              <a:t>curriculum </a:t>
            </a:r>
            <a:r>
              <a:rPr lang="en-GB" sz="3600" b="1" dirty="0"/>
              <a:t>on a year-by-year basis </a:t>
            </a:r>
            <a:r>
              <a:rPr lang="en-GB" sz="3600" dirty="0"/>
              <a:t>and make this information available online. </a:t>
            </a:r>
          </a:p>
        </p:txBody>
      </p:sp>
    </p:spTree>
    <p:extLst>
      <p:ext uri="{BB962C8B-B14F-4D97-AF65-F5344CB8AC3E}">
        <p14:creationId xmlns:p14="http://schemas.microsoft.com/office/powerpoint/2010/main" val="1099393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English - aims</a:t>
            </a:r>
            <a:endParaRPr lang="en-GB" dirty="0"/>
          </a:p>
        </p:txBody>
      </p:sp>
      <p:sp>
        <p:nvSpPr>
          <p:cNvPr id="3" name="Content Placeholder 2"/>
          <p:cNvSpPr>
            <a:spLocks noGrp="1"/>
          </p:cNvSpPr>
          <p:nvPr>
            <p:ph idx="1"/>
          </p:nvPr>
        </p:nvSpPr>
        <p:spPr/>
        <p:txBody>
          <a:bodyPr>
            <a:normAutofit fontScale="77500" lnSpcReduction="20000"/>
          </a:bodyPr>
          <a:lstStyle/>
          <a:p>
            <a:pPr marL="114300" indent="0">
              <a:buNone/>
            </a:pPr>
            <a:r>
              <a:rPr lang="en-GB" dirty="0" smtClean="0"/>
              <a:t>The </a:t>
            </a:r>
            <a:r>
              <a:rPr lang="en-GB" dirty="0"/>
              <a:t>overarching aim for English in the National Curriculum is to promote </a:t>
            </a:r>
            <a:r>
              <a:rPr lang="en-GB" b="1" dirty="0"/>
              <a:t>high standards of literacy</a:t>
            </a:r>
            <a:r>
              <a:rPr lang="en-GB" dirty="0"/>
              <a:t> by equipping pupils with a strong command of the written and spoken word, and to develop their love of literature through widespread reading for enjoyment. The National Curriculum for English aims to ensure that all pupils: </a:t>
            </a:r>
          </a:p>
          <a:p>
            <a:r>
              <a:rPr lang="en-GB" dirty="0" smtClean="0"/>
              <a:t>read </a:t>
            </a:r>
            <a:r>
              <a:rPr lang="en-GB" dirty="0"/>
              <a:t>easily, </a:t>
            </a:r>
            <a:r>
              <a:rPr lang="en-GB" b="1" dirty="0"/>
              <a:t>fluently </a:t>
            </a:r>
            <a:r>
              <a:rPr lang="en-GB" dirty="0"/>
              <a:t>and with good understanding </a:t>
            </a:r>
          </a:p>
          <a:p>
            <a:r>
              <a:rPr lang="en-GB" dirty="0" smtClean="0"/>
              <a:t>develop </a:t>
            </a:r>
            <a:r>
              <a:rPr lang="en-GB" dirty="0"/>
              <a:t>the habit of </a:t>
            </a:r>
            <a:r>
              <a:rPr lang="en-GB" b="1" dirty="0"/>
              <a:t>reading widely and often, for both pleasure and information </a:t>
            </a:r>
          </a:p>
          <a:p>
            <a:r>
              <a:rPr lang="en-GB" dirty="0" smtClean="0"/>
              <a:t>acquire </a:t>
            </a:r>
            <a:r>
              <a:rPr lang="en-GB" dirty="0"/>
              <a:t>a wide </a:t>
            </a:r>
            <a:r>
              <a:rPr lang="en-GB" b="1" dirty="0"/>
              <a:t>vocabulary</a:t>
            </a:r>
            <a:r>
              <a:rPr lang="en-GB" dirty="0"/>
              <a:t>, an understanding of </a:t>
            </a:r>
            <a:r>
              <a:rPr lang="en-GB" b="1" dirty="0"/>
              <a:t>grammar</a:t>
            </a:r>
            <a:r>
              <a:rPr lang="en-GB" dirty="0"/>
              <a:t> and knowledge of linguistic conventions for reading, writing and spoken language </a:t>
            </a:r>
          </a:p>
          <a:p>
            <a:r>
              <a:rPr lang="en-GB" dirty="0" smtClean="0"/>
              <a:t>appreciate </a:t>
            </a:r>
            <a:r>
              <a:rPr lang="en-GB" dirty="0"/>
              <a:t>our rich and varied literary </a:t>
            </a:r>
            <a:r>
              <a:rPr lang="en-GB" b="1" dirty="0"/>
              <a:t>heritage</a:t>
            </a:r>
            <a:r>
              <a:rPr lang="en-GB" dirty="0"/>
              <a:t> </a:t>
            </a:r>
          </a:p>
          <a:p>
            <a:r>
              <a:rPr lang="en-GB" b="1" dirty="0" smtClean="0"/>
              <a:t>write </a:t>
            </a:r>
            <a:r>
              <a:rPr lang="en-GB" b="1" dirty="0"/>
              <a:t>clearly, accurately and coherently</a:t>
            </a:r>
            <a:r>
              <a:rPr lang="en-GB" dirty="0"/>
              <a:t>, adapting their language and style in and for a range of contexts, purposes and audiences </a:t>
            </a:r>
          </a:p>
          <a:p>
            <a:r>
              <a:rPr lang="en-GB" dirty="0" smtClean="0"/>
              <a:t>use </a:t>
            </a:r>
            <a:r>
              <a:rPr lang="en-GB" b="1" dirty="0"/>
              <a:t>discussion in order to learn</a:t>
            </a:r>
            <a:r>
              <a:rPr lang="en-GB" dirty="0"/>
              <a:t>; they should be able to elaborate and explain clearly their understanding and ideas </a:t>
            </a:r>
          </a:p>
          <a:p>
            <a:r>
              <a:rPr lang="en-GB" dirty="0" smtClean="0"/>
              <a:t>are </a:t>
            </a:r>
            <a:r>
              <a:rPr lang="en-GB" b="1" dirty="0"/>
              <a:t>competent in the arts of speaking and listening</a:t>
            </a:r>
            <a:r>
              <a:rPr lang="en-GB" dirty="0"/>
              <a:t>, making formal presentations, demonstrating to others and participating in debate </a:t>
            </a:r>
          </a:p>
          <a:p>
            <a:endParaRPr lang="en-GB" dirty="0"/>
          </a:p>
        </p:txBody>
      </p:sp>
    </p:spTree>
    <p:extLst>
      <p:ext uri="{BB962C8B-B14F-4D97-AF65-F5344CB8AC3E}">
        <p14:creationId xmlns:p14="http://schemas.microsoft.com/office/powerpoint/2010/main" val="13882968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English - organisation</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Spoken Language (cross year groups – no clarity regarding progression).</a:t>
            </a:r>
          </a:p>
          <a:p>
            <a:r>
              <a:rPr lang="en-GB" dirty="0" smtClean="0"/>
              <a:t>Reading</a:t>
            </a:r>
          </a:p>
          <a:p>
            <a:pPr lvl="1"/>
            <a:r>
              <a:rPr lang="en-GB" dirty="0" smtClean="0"/>
              <a:t>Word reading</a:t>
            </a:r>
          </a:p>
          <a:p>
            <a:pPr lvl="1"/>
            <a:r>
              <a:rPr lang="en-GB" dirty="0" smtClean="0"/>
              <a:t>Comprehension (listening and reading)</a:t>
            </a:r>
          </a:p>
          <a:p>
            <a:r>
              <a:rPr lang="en-GB" dirty="0" smtClean="0"/>
              <a:t>Writing</a:t>
            </a:r>
          </a:p>
          <a:p>
            <a:pPr lvl="1"/>
            <a:r>
              <a:rPr lang="en-GB" dirty="0" smtClean="0"/>
              <a:t>Transcription (spelling and handwriting)</a:t>
            </a:r>
          </a:p>
          <a:p>
            <a:pPr lvl="1"/>
            <a:r>
              <a:rPr lang="en-GB" dirty="0" smtClean="0"/>
              <a:t>Composition (articulating ideas and structuring them in speech </a:t>
            </a:r>
            <a:r>
              <a:rPr lang="en-GB" dirty="0"/>
              <a:t>and writing; vocabulary, grammar and </a:t>
            </a:r>
            <a:r>
              <a:rPr lang="en-GB" dirty="0" smtClean="0"/>
              <a:t>punctuation)</a:t>
            </a:r>
          </a:p>
          <a:p>
            <a:r>
              <a:rPr lang="en-GB" dirty="0" smtClean="0"/>
              <a:t>Statutory appendices – spelling, and vocabulary, grammar and punctuation</a:t>
            </a:r>
          </a:p>
          <a:p>
            <a:r>
              <a:rPr lang="en-GB" dirty="0" smtClean="0"/>
              <a:t>Non-statutory glossary of grammatical terms.</a:t>
            </a:r>
          </a:p>
          <a:p>
            <a:r>
              <a:rPr lang="en-GB" dirty="0" smtClean="0"/>
              <a:t>Statutory requirements, and notes and guidance (non-statutory)</a:t>
            </a:r>
          </a:p>
          <a:p>
            <a:r>
              <a:rPr lang="en-GB" dirty="0" smtClean="0"/>
              <a:t>Year 1, 2, 3 and 4, 5 and 6 – each with an overarching description of provision/expectations.</a:t>
            </a:r>
          </a:p>
          <a:p>
            <a:endParaRPr lang="en-GB" dirty="0"/>
          </a:p>
        </p:txBody>
      </p:sp>
    </p:spTree>
    <p:extLst>
      <p:ext uri="{BB962C8B-B14F-4D97-AF65-F5344CB8AC3E}">
        <p14:creationId xmlns:p14="http://schemas.microsoft.com/office/powerpoint/2010/main" val="28070325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English – key features</a:t>
            </a:r>
            <a:endParaRPr lang="en-GB" dirty="0"/>
          </a:p>
        </p:txBody>
      </p:sp>
      <p:sp>
        <p:nvSpPr>
          <p:cNvPr id="8" name="Content Placeholder 7"/>
          <p:cNvSpPr>
            <a:spLocks noGrp="1"/>
          </p:cNvSpPr>
          <p:nvPr>
            <p:ph idx="1"/>
          </p:nvPr>
        </p:nvSpPr>
        <p:spPr/>
        <p:txBody>
          <a:bodyPr>
            <a:normAutofit lnSpcReduction="10000"/>
          </a:bodyPr>
          <a:lstStyle/>
          <a:p>
            <a:r>
              <a:rPr lang="en-GB" dirty="0" smtClean="0"/>
              <a:t>Fairly minor changes to programme of study itself, in comparison with the final draft (though layout is different).</a:t>
            </a:r>
          </a:p>
          <a:p>
            <a:r>
              <a:rPr lang="en-GB" dirty="0" smtClean="0"/>
              <a:t>Systematic </a:t>
            </a:r>
            <a:r>
              <a:rPr lang="en-GB" dirty="0"/>
              <a:t>phonics to ensure every child can </a:t>
            </a:r>
            <a:r>
              <a:rPr lang="en-GB" dirty="0" smtClean="0"/>
              <a:t>decode – a focus on phonics across both key stages (including a mention in years 5 and 6).</a:t>
            </a:r>
          </a:p>
          <a:p>
            <a:r>
              <a:rPr lang="en-GB" dirty="0" smtClean="0"/>
              <a:t>Strong </a:t>
            </a:r>
            <a:r>
              <a:rPr lang="en-GB" dirty="0"/>
              <a:t>focus on spelling, grammar and </a:t>
            </a:r>
            <a:r>
              <a:rPr lang="en-GB" dirty="0" smtClean="0"/>
              <a:t>punctuation.</a:t>
            </a:r>
            <a:endParaRPr lang="en-GB" dirty="0"/>
          </a:p>
          <a:p>
            <a:r>
              <a:rPr lang="en-GB" dirty="0"/>
              <a:t>The ‘simple view of reading</a:t>
            </a:r>
            <a:r>
              <a:rPr lang="en-GB" dirty="0" smtClean="0"/>
              <a:t>’.</a:t>
            </a:r>
          </a:p>
          <a:p>
            <a:r>
              <a:rPr lang="en-GB" dirty="0"/>
              <a:t>Reading whole books explicitly mentioned.</a:t>
            </a:r>
          </a:p>
          <a:p>
            <a:r>
              <a:rPr lang="en-GB" dirty="0" smtClean="0"/>
              <a:t>General </a:t>
            </a:r>
            <a:r>
              <a:rPr lang="en-GB" dirty="0"/>
              <a:t>shift upwards in expectations</a:t>
            </a:r>
          </a:p>
          <a:p>
            <a:r>
              <a:rPr lang="en-GB" dirty="0" smtClean="0"/>
              <a:t>Drama (new paragraph within overview), </a:t>
            </a:r>
            <a:r>
              <a:rPr lang="en-GB" dirty="0"/>
              <a:t>ICT not mentioned</a:t>
            </a:r>
          </a:p>
          <a:p>
            <a:r>
              <a:rPr lang="en-GB" dirty="0"/>
              <a:t>Reciting </a:t>
            </a:r>
            <a:r>
              <a:rPr lang="en-GB" dirty="0" smtClean="0"/>
              <a:t>poetry</a:t>
            </a:r>
            <a:endParaRPr lang="en-GB" dirty="0"/>
          </a:p>
        </p:txBody>
      </p:sp>
    </p:spTree>
    <p:extLst>
      <p:ext uri="{BB962C8B-B14F-4D97-AF65-F5344CB8AC3E}">
        <p14:creationId xmlns:p14="http://schemas.microsoft.com/office/powerpoint/2010/main" val="3719488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Mathematics -aims</a:t>
            </a:r>
            <a:endParaRPr lang="en-GB" dirty="0"/>
          </a:p>
        </p:txBody>
      </p:sp>
      <p:sp>
        <p:nvSpPr>
          <p:cNvPr id="8" name="Content Placeholder 7"/>
          <p:cNvSpPr>
            <a:spLocks noGrp="1"/>
          </p:cNvSpPr>
          <p:nvPr>
            <p:ph idx="1"/>
          </p:nvPr>
        </p:nvSpPr>
        <p:spPr/>
        <p:txBody>
          <a:bodyPr>
            <a:normAutofit fontScale="92500" lnSpcReduction="10000"/>
          </a:bodyPr>
          <a:lstStyle/>
          <a:p>
            <a:pPr marL="114300" indent="0">
              <a:buNone/>
            </a:pPr>
            <a:r>
              <a:rPr lang="en-GB" dirty="0" smtClean="0"/>
              <a:t>The </a:t>
            </a:r>
            <a:r>
              <a:rPr lang="en-GB" dirty="0"/>
              <a:t>National Curriculum for mathematics aims to ensure that all pupils: </a:t>
            </a:r>
          </a:p>
          <a:p>
            <a:r>
              <a:rPr lang="en-GB" dirty="0" smtClean="0"/>
              <a:t>become </a:t>
            </a:r>
            <a:r>
              <a:rPr lang="en-GB" b="1" dirty="0"/>
              <a:t>fluent </a:t>
            </a:r>
            <a:r>
              <a:rPr lang="en-GB" dirty="0"/>
              <a:t>in the fundamentals of mathematics, including through varied and frequent practice with increasingly complex problems over time, so that pupils </a:t>
            </a:r>
            <a:r>
              <a:rPr lang="en-GB" dirty="0" smtClean="0"/>
              <a:t>develop </a:t>
            </a:r>
            <a:r>
              <a:rPr lang="en-GB" dirty="0"/>
              <a:t>conceptual understanding and </a:t>
            </a:r>
            <a:r>
              <a:rPr lang="en-GB" dirty="0" smtClean="0"/>
              <a:t>the ability to </a:t>
            </a:r>
            <a:r>
              <a:rPr lang="en-GB" dirty="0"/>
              <a:t>recall and apply their knowledge rapidly and </a:t>
            </a:r>
            <a:r>
              <a:rPr lang="en-GB" dirty="0" smtClean="0"/>
              <a:t>accurately</a:t>
            </a:r>
            <a:endParaRPr lang="en-GB" dirty="0"/>
          </a:p>
          <a:p>
            <a:r>
              <a:rPr lang="en-GB" b="1" dirty="0" smtClean="0"/>
              <a:t>reason </a:t>
            </a:r>
            <a:r>
              <a:rPr lang="en-GB" b="1" dirty="0"/>
              <a:t>mathematically </a:t>
            </a:r>
            <a:r>
              <a:rPr lang="en-GB" dirty="0"/>
              <a:t>by following a line of enquiry, conjecturing relationships and generalisations, and developing an argument, justification or proof using mathematical language </a:t>
            </a:r>
          </a:p>
          <a:p>
            <a:r>
              <a:rPr lang="en-GB" dirty="0" smtClean="0"/>
              <a:t>can </a:t>
            </a:r>
            <a:r>
              <a:rPr lang="en-GB" b="1" dirty="0"/>
              <a:t>solve problems </a:t>
            </a:r>
            <a:r>
              <a:rPr lang="en-GB" dirty="0"/>
              <a:t>by applying their mathematics to a variety of routine and non-routine problems with increasing sophistication, including breaking down problems into a series of simpler steps and persevering in seeking solutions. </a:t>
            </a:r>
          </a:p>
          <a:p>
            <a:endParaRPr lang="en-GB" dirty="0"/>
          </a:p>
        </p:txBody>
      </p:sp>
    </p:spTree>
    <p:extLst>
      <p:ext uri="{BB962C8B-B14F-4D97-AF65-F5344CB8AC3E}">
        <p14:creationId xmlns:p14="http://schemas.microsoft.com/office/powerpoint/2010/main" val="208089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Mathematics - organisation</a:t>
            </a:r>
            <a:endParaRPr lang="en-GB" dirty="0"/>
          </a:p>
        </p:txBody>
      </p:sp>
      <p:sp>
        <p:nvSpPr>
          <p:cNvPr id="2" name="Content Placeholder 1"/>
          <p:cNvSpPr>
            <a:spLocks noGrp="1"/>
          </p:cNvSpPr>
          <p:nvPr>
            <p:ph idx="1"/>
          </p:nvPr>
        </p:nvSpPr>
        <p:spPr>
          <a:xfrm>
            <a:off x="457200" y="1600200"/>
            <a:ext cx="7620000" cy="4997152"/>
          </a:xfrm>
        </p:spPr>
        <p:txBody>
          <a:bodyPr>
            <a:normAutofit fontScale="85000" lnSpcReduction="20000"/>
          </a:bodyPr>
          <a:lstStyle/>
          <a:p>
            <a:r>
              <a:rPr lang="en-GB" dirty="0" smtClean="0"/>
              <a:t>Years 1, 2</a:t>
            </a:r>
            <a:r>
              <a:rPr lang="en-GB" dirty="0"/>
              <a:t>, 3 </a:t>
            </a:r>
            <a:r>
              <a:rPr lang="en-GB" dirty="0" smtClean="0"/>
              <a:t>, 4</a:t>
            </a:r>
            <a:r>
              <a:rPr lang="en-GB" dirty="0"/>
              <a:t>, 5 and 6 – </a:t>
            </a:r>
            <a:r>
              <a:rPr lang="en-GB" dirty="0" smtClean="0"/>
              <a:t>each separately and with </a:t>
            </a:r>
            <a:r>
              <a:rPr lang="en-GB" dirty="0"/>
              <a:t>an overarching description of </a:t>
            </a:r>
            <a:r>
              <a:rPr lang="en-GB" dirty="0" smtClean="0"/>
              <a:t>provision/expectations for each ‘phase’.</a:t>
            </a:r>
          </a:p>
          <a:p>
            <a:r>
              <a:rPr lang="en-GB" dirty="0"/>
              <a:t>Statutory requirements, and notes and guidance (non-statutory)</a:t>
            </a:r>
          </a:p>
          <a:p>
            <a:r>
              <a:rPr lang="en-GB" dirty="0" smtClean="0"/>
              <a:t>Number</a:t>
            </a:r>
          </a:p>
          <a:p>
            <a:pPr lvl="1"/>
            <a:r>
              <a:rPr lang="en-GB" dirty="0" smtClean="0"/>
              <a:t>Number and place value</a:t>
            </a:r>
          </a:p>
          <a:p>
            <a:pPr lvl="1"/>
            <a:r>
              <a:rPr lang="en-GB" dirty="0" smtClean="0"/>
              <a:t>Addition and subtraction</a:t>
            </a:r>
          </a:p>
          <a:p>
            <a:pPr lvl="1"/>
            <a:r>
              <a:rPr lang="en-GB" dirty="0" smtClean="0"/>
              <a:t>Multiplication and division</a:t>
            </a:r>
          </a:p>
          <a:p>
            <a:pPr lvl="1"/>
            <a:r>
              <a:rPr lang="en-GB" dirty="0" smtClean="0"/>
              <a:t>Fractions (including decimals from Year 3, and percentages from Year 5)</a:t>
            </a:r>
          </a:p>
          <a:p>
            <a:pPr lvl="1"/>
            <a:r>
              <a:rPr lang="en-GB" dirty="0" smtClean="0"/>
              <a:t>Ratio and proportion (from year 6)</a:t>
            </a:r>
          </a:p>
          <a:p>
            <a:pPr lvl="1"/>
            <a:r>
              <a:rPr lang="en-GB" dirty="0" smtClean="0"/>
              <a:t>Algebra (from year 6)</a:t>
            </a:r>
          </a:p>
          <a:p>
            <a:r>
              <a:rPr lang="en-GB" dirty="0" smtClean="0"/>
              <a:t>Measurement</a:t>
            </a:r>
          </a:p>
          <a:p>
            <a:r>
              <a:rPr lang="en-GB" dirty="0" smtClean="0"/>
              <a:t>Geometry</a:t>
            </a:r>
          </a:p>
          <a:p>
            <a:pPr lvl="1"/>
            <a:r>
              <a:rPr lang="en-GB" dirty="0" smtClean="0"/>
              <a:t>Properties of shapes</a:t>
            </a:r>
          </a:p>
          <a:p>
            <a:pPr lvl="1"/>
            <a:r>
              <a:rPr lang="en-GB" dirty="0" smtClean="0"/>
              <a:t>Position and direction</a:t>
            </a:r>
          </a:p>
          <a:p>
            <a:r>
              <a:rPr lang="en-GB" dirty="0" smtClean="0"/>
              <a:t>Statistics (from year 2)</a:t>
            </a:r>
          </a:p>
          <a:p>
            <a:r>
              <a:rPr lang="en-GB" dirty="0" smtClean="0"/>
              <a:t>Appendix exemplifying formal written methods</a:t>
            </a:r>
            <a:endParaRPr lang="en-GB" dirty="0"/>
          </a:p>
          <a:p>
            <a:endParaRPr lang="en-GB" dirty="0"/>
          </a:p>
        </p:txBody>
      </p:sp>
    </p:spTree>
    <p:extLst>
      <p:ext uri="{BB962C8B-B14F-4D97-AF65-F5344CB8AC3E}">
        <p14:creationId xmlns:p14="http://schemas.microsoft.com/office/powerpoint/2010/main" val="24033187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Mathematics – key features</a:t>
            </a:r>
            <a:endParaRPr lang="en-GB" dirty="0"/>
          </a:p>
        </p:txBody>
      </p:sp>
      <p:sp>
        <p:nvSpPr>
          <p:cNvPr id="8" name="Content Placeholder 7"/>
          <p:cNvSpPr>
            <a:spLocks noGrp="1"/>
          </p:cNvSpPr>
          <p:nvPr>
            <p:ph idx="1"/>
          </p:nvPr>
        </p:nvSpPr>
        <p:spPr/>
        <p:txBody>
          <a:bodyPr>
            <a:normAutofit lnSpcReduction="10000"/>
          </a:bodyPr>
          <a:lstStyle/>
          <a:p>
            <a:r>
              <a:rPr lang="en-GB" dirty="0"/>
              <a:t>Fairly minor changes to programme of study itself, in comparison with the final draft (though layout is different).</a:t>
            </a:r>
          </a:p>
          <a:p>
            <a:r>
              <a:rPr lang="en-GB" dirty="0" smtClean="0"/>
              <a:t>The need to make connections despite the organisation in the programme of study into domains.</a:t>
            </a:r>
          </a:p>
          <a:p>
            <a:r>
              <a:rPr lang="en-GB" dirty="0" smtClean="0"/>
              <a:t>The application of maths into other subjects.</a:t>
            </a:r>
          </a:p>
          <a:p>
            <a:r>
              <a:rPr lang="en-GB" dirty="0" smtClean="0"/>
              <a:t>ICT </a:t>
            </a:r>
            <a:r>
              <a:rPr lang="en-GB" u="sng" dirty="0" smtClean="0"/>
              <a:t>is</a:t>
            </a:r>
            <a:r>
              <a:rPr lang="en-GB" dirty="0" smtClean="0"/>
              <a:t> mentioned</a:t>
            </a:r>
          </a:p>
          <a:p>
            <a:r>
              <a:rPr lang="en-GB" dirty="0"/>
              <a:t>Shape becomes geometry</a:t>
            </a:r>
          </a:p>
          <a:p>
            <a:r>
              <a:rPr lang="en-GB" dirty="0"/>
              <a:t>A shift upwards in expectations (but not in all aspects)</a:t>
            </a:r>
          </a:p>
          <a:p>
            <a:r>
              <a:rPr lang="en-GB" dirty="0" smtClean="0"/>
              <a:t>Handling Data becomes statistics.</a:t>
            </a:r>
            <a:endParaRPr lang="en-GB" dirty="0"/>
          </a:p>
          <a:p>
            <a:r>
              <a:rPr lang="en-GB" dirty="0"/>
              <a:t>No AT1 – but needs to be threaded </a:t>
            </a:r>
            <a:r>
              <a:rPr lang="en-GB" dirty="0" smtClean="0"/>
              <a:t>throughout (see the aims, also the language used throughout often has a problem solving ‘feel’).</a:t>
            </a:r>
            <a:endParaRPr lang="en-GB" dirty="0"/>
          </a:p>
          <a:p>
            <a:endParaRPr lang="en-GB" dirty="0"/>
          </a:p>
        </p:txBody>
      </p:sp>
    </p:spTree>
    <p:extLst>
      <p:ext uri="{BB962C8B-B14F-4D97-AF65-F5344CB8AC3E}">
        <p14:creationId xmlns:p14="http://schemas.microsoft.com/office/powerpoint/2010/main" val="655951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Science - aims</a:t>
            </a:r>
            <a:endParaRPr lang="en-GB" dirty="0"/>
          </a:p>
        </p:txBody>
      </p:sp>
      <p:sp>
        <p:nvSpPr>
          <p:cNvPr id="3" name="Content Placeholder 2"/>
          <p:cNvSpPr>
            <a:spLocks noGrp="1"/>
          </p:cNvSpPr>
          <p:nvPr>
            <p:ph idx="1"/>
          </p:nvPr>
        </p:nvSpPr>
        <p:spPr/>
        <p:txBody>
          <a:bodyPr/>
          <a:lstStyle/>
          <a:p>
            <a:pPr marL="0" indent="0">
              <a:buNone/>
            </a:pPr>
            <a:r>
              <a:rPr lang="en-GB" dirty="0"/>
              <a:t>The national curriculum for science aims to ensure that all pupils: </a:t>
            </a:r>
          </a:p>
          <a:p>
            <a:r>
              <a:rPr lang="en-GB" dirty="0" smtClean="0"/>
              <a:t>develop </a:t>
            </a:r>
            <a:r>
              <a:rPr lang="en-GB" b="1" dirty="0"/>
              <a:t>scientific knowledge and conceptual understanding </a:t>
            </a:r>
            <a:r>
              <a:rPr lang="en-GB" dirty="0"/>
              <a:t>through the specific disciplines of biology, chemistry and physics </a:t>
            </a:r>
          </a:p>
          <a:p>
            <a:r>
              <a:rPr lang="en-GB" dirty="0" smtClean="0"/>
              <a:t>develop </a:t>
            </a:r>
            <a:r>
              <a:rPr lang="en-GB" dirty="0"/>
              <a:t>understanding of the </a:t>
            </a:r>
            <a:r>
              <a:rPr lang="en-GB" b="1" dirty="0"/>
              <a:t>nature, processes and methods of science </a:t>
            </a:r>
            <a:r>
              <a:rPr lang="en-GB" dirty="0"/>
              <a:t>through different types of science enquiries that help them to answer scientific questions about the world around them </a:t>
            </a:r>
          </a:p>
          <a:p>
            <a:r>
              <a:rPr lang="en-GB" dirty="0" smtClean="0"/>
              <a:t>are </a:t>
            </a:r>
            <a:r>
              <a:rPr lang="en-GB" dirty="0"/>
              <a:t>equipped with the scientific knowledge required to understand the </a:t>
            </a:r>
            <a:r>
              <a:rPr lang="en-GB" b="1" dirty="0"/>
              <a:t>uses and implications </a:t>
            </a:r>
            <a:r>
              <a:rPr lang="en-GB" dirty="0"/>
              <a:t>of science, today and for the future. </a:t>
            </a:r>
          </a:p>
          <a:p>
            <a:endParaRPr lang="en-GB" dirty="0"/>
          </a:p>
        </p:txBody>
      </p:sp>
    </p:spTree>
    <p:extLst>
      <p:ext uri="{BB962C8B-B14F-4D97-AF65-F5344CB8AC3E}">
        <p14:creationId xmlns:p14="http://schemas.microsoft.com/office/powerpoint/2010/main" val="1017270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Science - </a:t>
            </a:r>
            <a:r>
              <a:rPr lang="en-GB" dirty="0" smtClean="0"/>
              <a:t>organisation</a:t>
            </a:r>
            <a:endParaRPr lang="en-GB" dirty="0"/>
          </a:p>
        </p:txBody>
      </p:sp>
      <p:sp>
        <p:nvSpPr>
          <p:cNvPr id="3" name="Content Placeholder 2"/>
          <p:cNvSpPr>
            <a:spLocks noGrp="1"/>
          </p:cNvSpPr>
          <p:nvPr>
            <p:ph idx="1"/>
          </p:nvPr>
        </p:nvSpPr>
        <p:spPr/>
        <p:txBody>
          <a:bodyPr>
            <a:normAutofit/>
          </a:bodyPr>
          <a:lstStyle/>
          <a:p>
            <a:r>
              <a:rPr lang="en-GB" dirty="0" err="1" smtClean="0"/>
              <a:t>PoS</a:t>
            </a:r>
            <a:r>
              <a:rPr lang="en-GB" dirty="0" smtClean="0"/>
              <a:t> set </a:t>
            </a:r>
            <a:r>
              <a:rPr lang="en-GB" dirty="0"/>
              <a:t>out </a:t>
            </a:r>
            <a:r>
              <a:rPr lang="en-GB" dirty="0" smtClean="0"/>
              <a:t>year-by-year. </a:t>
            </a:r>
            <a:r>
              <a:rPr lang="en-GB" dirty="0"/>
              <a:t>Schools are, however, only required to teach the relevant programme of study by the end of the key </a:t>
            </a:r>
            <a:r>
              <a:rPr lang="en-GB" dirty="0" smtClean="0"/>
              <a:t>stage</a:t>
            </a:r>
            <a:r>
              <a:rPr lang="en-GB" dirty="0"/>
              <a:t> </a:t>
            </a:r>
            <a:r>
              <a:rPr lang="en-GB" dirty="0" smtClean="0"/>
              <a:t>allowing flexibility in when they introduce content.</a:t>
            </a:r>
            <a:endParaRPr lang="en-GB" dirty="0"/>
          </a:p>
          <a:p>
            <a:r>
              <a:rPr lang="en-GB" dirty="0"/>
              <a:t>Statutory requirements</a:t>
            </a:r>
            <a:r>
              <a:rPr lang="en-GB" dirty="0" smtClean="0"/>
              <a:t>, </a:t>
            </a:r>
            <a:r>
              <a:rPr lang="en-GB" dirty="0"/>
              <a:t>notes and guidance (</a:t>
            </a:r>
            <a:r>
              <a:rPr lang="en-GB" dirty="0" smtClean="0"/>
              <a:t>non-statutory)</a:t>
            </a:r>
          </a:p>
          <a:p>
            <a:r>
              <a:rPr lang="en-GB" dirty="0" smtClean="0"/>
              <a:t>‘Working scientifically is’ not a separate strand but embedded in content. </a:t>
            </a:r>
          </a:p>
          <a:p>
            <a:r>
              <a:rPr lang="en-GB" dirty="0"/>
              <a:t>D</a:t>
            </a:r>
            <a:r>
              <a:rPr lang="en-GB" dirty="0" smtClean="0"/>
              <a:t>eveloping </a:t>
            </a:r>
            <a:r>
              <a:rPr lang="en-GB" dirty="0"/>
              <a:t>their scientific vocabulary and articulating scientific concepts clearly and </a:t>
            </a:r>
            <a:r>
              <a:rPr lang="en-GB" dirty="0" smtClean="0"/>
              <a:t>precisely</a:t>
            </a:r>
            <a:r>
              <a:rPr lang="en-GB" dirty="0"/>
              <a:t> </a:t>
            </a:r>
            <a:r>
              <a:rPr lang="en-GB" dirty="0" smtClean="0"/>
              <a:t>is an overarching requirement</a:t>
            </a:r>
          </a:p>
          <a:p>
            <a:endParaRPr lang="en-GB" dirty="0"/>
          </a:p>
          <a:p>
            <a:endParaRPr lang="en-GB" dirty="0"/>
          </a:p>
        </p:txBody>
      </p:sp>
    </p:spTree>
    <p:extLst>
      <p:ext uri="{BB962C8B-B14F-4D97-AF65-F5344CB8AC3E}">
        <p14:creationId xmlns:p14="http://schemas.microsoft.com/office/powerpoint/2010/main" val="295295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normAutofit fontScale="85000" lnSpcReduction="20000"/>
          </a:bodyPr>
          <a:lstStyle/>
          <a:p>
            <a:pPr marL="114300" indent="0">
              <a:buNone/>
            </a:pPr>
            <a:r>
              <a:rPr lang="en-GB" dirty="0" smtClean="0"/>
              <a:t>9.30 – 10.45		Overview of the new programmes of 				study – English, mathematics, and science</a:t>
            </a:r>
          </a:p>
          <a:p>
            <a:pPr marL="114300" indent="0">
              <a:buNone/>
            </a:pPr>
            <a:endParaRPr lang="en-GB" dirty="0" smtClean="0"/>
          </a:p>
          <a:p>
            <a:pPr marL="114300" indent="0">
              <a:buNone/>
            </a:pPr>
            <a:r>
              <a:rPr lang="en-GB" dirty="0" smtClean="0"/>
              <a:t>10.45 – 11.00		Coffee</a:t>
            </a:r>
          </a:p>
          <a:p>
            <a:pPr marL="114300" indent="0">
              <a:buNone/>
            </a:pPr>
            <a:endParaRPr lang="en-GB" dirty="0" smtClean="0"/>
          </a:p>
          <a:p>
            <a:pPr marL="114300" indent="0">
              <a:buNone/>
            </a:pPr>
            <a:r>
              <a:rPr lang="en-GB" dirty="0" smtClean="0"/>
              <a:t>11.00 – 11.45		Overview </a:t>
            </a:r>
            <a:r>
              <a:rPr lang="en-GB" dirty="0"/>
              <a:t>of the new programmes of 			</a:t>
            </a:r>
            <a:r>
              <a:rPr lang="en-GB" dirty="0" smtClean="0"/>
              <a:t>	study – foundation subjects</a:t>
            </a:r>
          </a:p>
          <a:p>
            <a:pPr marL="114300" indent="0">
              <a:buNone/>
            </a:pPr>
            <a:endParaRPr lang="en-GB" dirty="0" smtClean="0"/>
          </a:p>
          <a:p>
            <a:pPr marL="114300" indent="0">
              <a:buNone/>
            </a:pPr>
            <a:r>
              <a:rPr lang="en-GB" dirty="0" smtClean="0"/>
              <a:t>11.50 – 1.00		</a:t>
            </a:r>
            <a:r>
              <a:rPr lang="en-GB" dirty="0"/>
              <a:t>What is the strategic direction for the 			</a:t>
            </a:r>
            <a:r>
              <a:rPr lang="en-GB" dirty="0" smtClean="0"/>
              <a:t>	implementation </a:t>
            </a:r>
            <a:r>
              <a:rPr lang="en-GB" dirty="0"/>
              <a:t>of the new curriculum 			</a:t>
            </a:r>
            <a:r>
              <a:rPr lang="en-GB" dirty="0" smtClean="0"/>
              <a:t>	for </a:t>
            </a:r>
            <a:r>
              <a:rPr lang="en-GB" dirty="0"/>
              <a:t>your school?</a:t>
            </a:r>
          </a:p>
          <a:p>
            <a:pPr marL="114300" indent="0">
              <a:buNone/>
            </a:pPr>
            <a:endParaRPr lang="en-GB" dirty="0" smtClean="0"/>
          </a:p>
          <a:p>
            <a:pPr marL="114300" indent="0">
              <a:buNone/>
            </a:pPr>
            <a:r>
              <a:rPr lang="en-GB" dirty="0" smtClean="0"/>
              <a:t>1.00 – 1.45		Lunch</a:t>
            </a:r>
          </a:p>
          <a:p>
            <a:pPr marL="114300" indent="0">
              <a:buNone/>
            </a:pPr>
            <a:endParaRPr lang="en-GB" dirty="0" smtClean="0"/>
          </a:p>
          <a:p>
            <a:pPr marL="114300" indent="0">
              <a:buNone/>
            </a:pPr>
            <a:r>
              <a:rPr lang="en-GB" dirty="0" smtClean="0"/>
              <a:t>1.45 – 3.30		How can the new curriculum be 					implemented – practical tools </a:t>
            </a:r>
            <a:endParaRPr lang="en-GB" dirty="0"/>
          </a:p>
        </p:txBody>
      </p:sp>
    </p:spTree>
    <p:extLst>
      <p:ext uri="{BB962C8B-B14F-4D97-AF65-F5344CB8AC3E}">
        <p14:creationId xmlns:p14="http://schemas.microsoft.com/office/powerpoint/2010/main" val="3609340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Science – key features</a:t>
            </a:r>
            <a:endParaRPr lang="en-GB" dirty="0"/>
          </a:p>
        </p:txBody>
      </p:sp>
      <p:sp>
        <p:nvSpPr>
          <p:cNvPr id="3" name="Content Placeholder 2"/>
          <p:cNvSpPr>
            <a:spLocks noGrp="1"/>
          </p:cNvSpPr>
          <p:nvPr>
            <p:ph idx="1"/>
          </p:nvPr>
        </p:nvSpPr>
        <p:spPr/>
        <p:txBody>
          <a:bodyPr>
            <a:normAutofit fontScale="70000" lnSpcReduction="20000"/>
          </a:bodyPr>
          <a:lstStyle/>
          <a:p>
            <a:endParaRPr lang="en-GB" dirty="0"/>
          </a:p>
          <a:p>
            <a:r>
              <a:rPr lang="en-GB" dirty="0"/>
              <a:t> </a:t>
            </a:r>
            <a:r>
              <a:rPr lang="en-GB" dirty="0" smtClean="0"/>
              <a:t> </a:t>
            </a:r>
            <a:r>
              <a:rPr lang="en-GB" dirty="0"/>
              <a:t>Life Processes &amp; Living Things" </a:t>
            </a:r>
            <a:r>
              <a:rPr lang="en-GB" dirty="0" smtClean="0"/>
              <a:t>is now  divided into "Animals </a:t>
            </a:r>
            <a:r>
              <a:rPr lang="en-GB" dirty="0"/>
              <a:t>including humans", "Plants" and "Living things and their habitats" 	</a:t>
            </a:r>
          </a:p>
          <a:p>
            <a:r>
              <a:rPr lang="en-GB" dirty="0"/>
              <a:t> </a:t>
            </a:r>
            <a:r>
              <a:rPr lang="en-GB" dirty="0" smtClean="0"/>
              <a:t>“Materials </a:t>
            </a:r>
            <a:r>
              <a:rPr lang="en-GB" dirty="0"/>
              <a:t>and their properties" </a:t>
            </a:r>
            <a:r>
              <a:rPr lang="en-GB" dirty="0" smtClean="0"/>
              <a:t>now comes under  the headings "Everyday </a:t>
            </a:r>
            <a:r>
              <a:rPr lang="en-GB" dirty="0"/>
              <a:t>materials" and "Uses of everyday materials" </a:t>
            </a:r>
            <a:endParaRPr lang="en-GB" dirty="0" smtClean="0"/>
          </a:p>
          <a:p>
            <a:r>
              <a:rPr lang="en-GB" dirty="0" smtClean="0"/>
              <a:t>All “Physical </a:t>
            </a:r>
            <a:r>
              <a:rPr lang="en-GB" dirty="0"/>
              <a:t>processes" </a:t>
            </a:r>
            <a:r>
              <a:rPr lang="en-GB" dirty="0" smtClean="0"/>
              <a:t>content has been </a:t>
            </a:r>
            <a:r>
              <a:rPr lang="en-GB" dirty="0"/>
              <a:t>moved to </a:t>
            </a:r>
            <a:r>
              <a:rPr lang="en-GB" dirty="0" smtClean="0"/>
              <a:t>KS2 </a:t>
            </a:r>
            <a:r>
              <a:rPr lang="en-US" dirty="0" smtClean="0"/>
              <a:t>and </a:t>
            </a:r>
            <a:r>
              <a:rPr lang="en-US" dirty="0"/>
              <a:t>there is more demand in Year 6 where children are required to study voltage of </a:t>
            </a:r>
            <a:r>
              <a:rPr lang="en-US" dirty="0" smtClean="0"/>
              <a:t>cells in electricity..</a:t>
            </a:r>
            <a:endParaRPr lang="en-GB" dirty="0"/>
          </a:p>
          <a:p>
            <a:pPr lvl="0"/>
            <a:r>
              <a:rPr lang="en-GB" dirty="0"/>
              <a:t>The study of </a:t>
            </a:r>
            <a:r>
              <a:rPr lang="en-GB" b="1" dirty="0"/>
              <a:t>Evolution and inheritance </a:t>
            </a:r>
            <a:r>
              <a:rPr lang="en-GB" dirty="0"/>
              <a:t>has been added to the new curriculum as a unit of study in Year </a:t>
            </a:r>
            <a:r>
              <a:rPr lang="en-GB" dirty="0" smtClean="0"/>
              <a:t>6</a:t>
            </a:r>
          </a:p>
          <a:p>
            <a:pPr>
              <a:defRPr/>
            </a:pPr>
            <a:r>
              <a:rPr lang="en-GB" dirty="0" smtClean="0"/>
              <a:t>‘Much </a:t>
            </a:r>
            <a:r>
              <a:rPr lang="en-GB" dirty="0"/>
              <a:t>less content at KS1. Heavily leaning to observe nature – plants,  animals, </a:t>
            </a:r>
            <a:r>
              <a:rPr lang="en-GB" dirty="0" smtClean="0"/>
              <a:t>seasonal </a:t>
            </a:r>
            <a:r>
              <a:rPr lang="en-GB" dirty="0"/>
              <a:t>changes and materials.</a:t>
            </a:r>
          </a:p>
          <a:p>
            <a:pPr>
              <a:defRPr/>
            </a:pPr>
            <a:r>
              <a:rPr lang="en-GB" dirty="0"/>
              <a:t>Some content, including magnetism, the digestive system and respiration, will be taught much earlier than in the current curriculum.</a:t>
            </a:r>
          </a:p>
          <a:p>
            <a:pPr>
              <a:defRPr/>
            </a:pPr>
            <a:r>
              <a:rPr lang="en-GB" dirty="0"/>
              <a:t>New content has been added about the solar system, speed and evolution and there is an increased focus on practical scientific experiments and demonstrations.</a:t>
            </a:r>
          </a:p>
          <a:p>
            <a:pPr>
              <a:defRPr/>
            </a:pPr>
            <a:r>
              <a:rPr lang="en-GB" dirty="0"/>
              <a:t> </a:t>
            </a:r>
            <a:r>
              <a:rPr lang="en-GB" dirty="0" smtClean="0"/>
              <a:t>It is suggested in the notes and guidance that pupils </a:t>
            </a:r>
            <a:r>
              <a:rPr lang="en-GB" dirty="0"/>
              <a:t>will also study the lives of famous scientists such as Charles Darwin and Sir Isaac Newton.</a:t>
            </a:r>
          </a:p>
          <a:p>
            <a:endParaRPr lang="en-GB" dirty="0"/>
          </a:p>
        </p:txBody>
      </p:sp>
    </p:spTree>
    <p:extLst>
      <p:ext uri="{BB962C8B-B14F-4D97-AF65-F5344CB8AC3E}">
        <p14:creationId xmlns:p14="http://schemas.microsoft.com/office/powerpoint/2010/main" val="16504545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Science – topics by year group</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solidFill>
                  <a:srgbClr val="00B050"/>
                </a:solidFill>
              </a:rPr>
              <a:t>Plants (Years 1,2 and 3)</a:t>
            </a:r>
          </a:p>
          <a:p>
            <a:r>
              <a:rPr lang="en-GB" dirty="0" smtClean="0">
                <a:solidFill>
                  <a:srgbClr val="00B050"/>
                </a:solidFill>
              </a:rPr>
              <a:t>Animals including humans (Years 1,2,3,4,5 and 6)</a:t>
            </a:r>
          </a:p>
          <a:p>
            <a:r>
              <a:rPr lang="en-GB" dirty="0" smtClean="0">
                <a:solidFill>
                  <a:srgbClr val="00B050"/>
                </a:solidFill>
              </a:rPr>
              <a:t>Living things and their habitats (Years 2,4,5 and 6)</a:t>
            </a:r>
          </a:p>
          <a:p>
            <a:r>
              <a:rPr lang="en-GB" dirty="0" smtClean="0">
                <a:solidFill>
                  <a:srgbClr val="00B050"/>
                </a:solidFill>
              </a:rPr>
              <a:t>Evolution and inheritance (Year 6)</a:t>
            </a:r>
          </a:p>
          <a:p>
            <a:r>
              <a:rPr lang="en-GB" dirty="0" smtClean="0">
                <a:solidFill>
                  <a:srgbClr val="002060"/>
                </a:solidFill>
              </a:rPr>
              <a:t>Everyday materials (Year 1)</a:t>
            </a:r>
          </a:p>
          <a:p>
            <a:r>
              <a:rPr lang="en-GB" dirty="0" smtClean="0">
                <a:solidFill>
                  <a:srgbClr val="002060"/>
                </a:solidFill>
              </a:rPr>
              <a:t>Use of everyday materials (Year 2)</a:t>
            </a:r>
          </a:p>
          <a:p>
            <a:r>
              <a:rPr lang="en-GB" dirty="0" smtClean="0">
                <a:solidFill>
                  <a:srgbClr val="002060"/>
                </a:solidFill>
              </a:rPr>
              <a:t>States of matter (Year 4)</a:t>
            </a:r>
          </a:p>
          <a:p>
            <a:r>
              <a:rPr lang="en-GB" dirty="0" smtClean="0">
                <a:solidFill>
                  <a:srgbClr val="002060"/>
                </a:solidFill>
              </a:rPr>
              <a:t>Properties and changes of materials (Year 5)</a:t>
            </a:r>
          </a:p>
          <a:p>
            <a:r>
              <a:rPr lang="en-GB" dirty="0" smtClean="0">
                <a:solidFill>
                  <a:schemeClr val="tx2">
                    <a:lumMod val="50000"/>
                  </a:schemeClr>
                </a:solidFill>
              </a:rPr>
              <a:t>Seasonal changes (Year 1)</a:t>
            </a:r>
          </a:p>
          <a:p>
            <a:r>
              <a:rPr lang="en-GB" dirty="0" smtClean="0">
                <a:solidFill>
                  <a:schemeClr val="tx2">
                    <a:lumMod val="50000"/>
                  </a:schemeClr>
                </a:solidFill>
              </a:rPr>
              <a:t>Rocks (Year 3)</a:t>
            </a:r>
          </a:p>
          <a:p>
            <a:r>
              <a:rPr lang="en-GB" dirty="0" smtClean="0">
                <a:solidFill>
                  <a:schemeClr val="tx2">
                    <a:lumMod val="50000"/>
                  </a:schemeClr>
                </a:solidFill>
              </a:rPr>
              <a:t>Light (Year 3 and 6)</a:t>
            </a:r>
          </a:p>
          <a:p>
            <a:r>
              <a:rPr lang="en-GB" dirty="0" smtClean="0">
                <a:solidFill>
                  <a:schemeClr val="tx2">
                    <a:lumMod val="50000"/>
                  </a:schemeClr>
                </a:solidFill>
              </a:rPr>
              <a:t>Sound (Year 4)</a:t>
            </a:r>
          </a:p>
          <a:p>
            <a:r>
              <a:rPr lang="en-GB" dirty="0" smtClean="0">
                <a:solidFill>
                  <a:schemeClr val="tx2">
                    <a:lumMod val="50000"/>
                  </a:schemeClr>
                </a:solidFill>
              </a:rPr>
              <a:t>Forces and magnets (Year 3)</a:t>
            </a:r>
          </a:p>
          <a:p>
            <a:r>
              <a:rPr lang="en-GB" dirty="0" smtClean="0">
                <a:solidFill>
                  <a:schemeClr val="tx2">
                    <a:lumMod val="50000"/>
                  </a:schemeClr>
                </a:solidFill>
              </a:rPr>
              <a:t>Forces (Year 5)</a:t>
            </a:r>
          </a:p>
          <a:p>
            <a:r>
              <a:rPr lang="en-GB" dirty="0" smtClean="0">
                <a:solidFill>
                  <a:schemeClr val="tx2">
                    <a:lumMod val="50000"/>
                  </a:schemeClr>
                </a:solidFill>
              </a:rPr>
              <a:t>Electricity (Year 4 and 6)</a:t>
            </a:r>
          </a:p>
          <a:p>
            <a:r>
              <a:rPr lang="en-GB" dirty="0" smtClean="0">
                <a:solidFill>
                  <a:schemeClr val="tx2">
                    <a:lumMod val="50000"/>
                  </a:schemeClr>
                </a:solidFill>
              </a:rPr>
              <a:t>Earth and space (Year 5)</a:t>
            </a:r>
          </a:p>
          <a:p>
            <a:endParaRPr lang="en-GB" dirty="0"/>
          </a:p>
        </p:txBody>
      </p:sp>
    </p:spTree>
    <p:extLst>
      <p:ext uri="{BB962C8B-B14F-4D97-AF65-F5344CB8AC3E}">
        <p14:creationId xmlns:p14="http://schemas.microsoft.com/office/powerpoint/2010/main" val="24819293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Art and Design - aims</a:t>
            </a:r>
            <a:endParaRPr lang="en-GB" dirty="0"/>
          </a:p>
        </p:txBody>
      </p:sp>
      <p:sp>
        <p:nvSpPr>
          <p:cNvPr id="3" name="Content Placeholder 2"/>
          <p:cNvSpPr>
            <a:spLocks noGrp="1"/>
          </p:cNvSpPr>
          <p:nvPr>
            <p:ph idx="1"/>
          </p:nvPr>
        </p:nvSpPr>
        <p:spPr/>
        <p:txBody>
          <a:bodyPr>
            <a:normAutofit/>
          </a:bodyPr>
          <a:lstStyle/>
          <a:p>
            <a:pPr marL="114300" indent="0">
              <a:buNone/>
            </a:pPr>
            <a:r>
              <a:rPr lang="en-GB" dirty="0" smtClean="0"/>
              <a:t>The </a:t>
            </a:r>
            <a:r>
              <a:rPr lang="en-GB" dirty="0"/>
              <a:t>National Curriculum for art and design aims to ensure that all pupils: </a:t>
            </a:r>
          </a:p>
          <a:p>
            <a:r>
              <a:rPr lang="en-GB" dirty="0" smtClean="0"/>
              <a:t>produce </a:t>
            </a:r>
            <a:r>
              <a:rPr lang="en-GB" dirty="0"/>
              <a:t>creative work, exploring their ideas and recording their experiences </a:t>
            </a:r>
          </a:p>
          <a:p>
            <a:r>
              <a:rPr lang="en-GB" dirty="0" smtClean="0"/>
              <a:t>become </a:t>
            </a:r>
            <a:r>
              <a:rPr lang="en-GB" dirty="0"/>
              <a:t>proficient in using drawing, painting, sculpture and other </a:t>
            </a:r>
            <a:r>
              <a:rPr lang="en-GB" dirty="0" smtClean="0"/>
              <a:t>art, craft and design techniques </a:t>
            </a:r>
            <a:endParaRPr lang="en-GB" dirty="0"/>
          </a:p>
          <a:p>
            <a:r>
              <a:rPr lang="en-GB" dirty="0" smtClean="0"/>
              <a:t>evaluate </a:t>
            </a:r>
            <a:r>
              <a:rPr lang="en-GB" dirty="0"/>
              <a:t>and analyse artistic works using the language of art, craft and design </a:t>
            </a:r>
          </a:p>
          <a:p>
            <a:r>
              <a:rPr lang="en-GB" dirty="0" smtClean="0"/>
              <a:t>know </a:t>
            </a:r>
            <a:r>
              <a:rPr lang="en-GB" dirty="0"/>
              <a:t>about the great artists, craftsmen and designers, and understand the historical development of their art forms. </a:t>
            </a:r>
          </a:p>
          <a:p>
            <a:endParaRPr lang="en-GB" dirty="0"/>
          </a:p>
        </p:txBody>
      </p:sp>
    </p:spTree>
    <p:extLst>
      <p:ext uri="{BB962C8B-B14F-4D97-AF65-F5344CB8AC3E}">
        <p14:creationId xmlns:p14="http://schemas.microsoft.com/office/powerpoint/2010/main" val="37183019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Art and design – key features</a:t>
            </a:r>
            <a:endParaRPr lang="en-GB" dirty="0"/>
          </a:p>
        </p:txBody>
      </p:sp>
      <p:sp>
        <p:nvSpPr>
          <p:cNvPr id="3" name="Content Placeholder 2"/>
          <p:cNvSpPr>
            <a:spLocks noGrp="1"/>
          </p:cNvSpPr>
          <p:nvPr>
            <p:ph idx="1"/>
          </p:nvPr>
        </p:nvSpPr>
        <p:spPr/>
        <p:txBody>
          <a:bodyPr/>
          <a:lstStyle/>
          <a:p>
            <a:r>
              <a:rPr lang="en-GB" dirty="0" smtClean="0"/>
              <a:t>Very limited content at both KS1 and KS2</a:t>
            </a:r>
          </a:p>
          <a:p>
            <a:r>
              <a:rPr lang="en-GB" dirty="0" smtClean="0"/>
              <a:t>Materials</a:t>
            </a:r>
          </a:p>
          <a:p>
            <a:r>
              <a:rPr lang="en-GB" dirty="0" smtClean="0"/>
              <a:t>Development of technique</a:t>
            </a:r>
          </a:p>
          <a:p>
            <a:r>
              <a:rPr lang="en-GB" dirty="0" smtClean="0"/>
              <a:t>Artists, architects and designers in history</a:t>
            </a:r>
          </a:p>
          <a:p>
            <a:r>
              <a:rPr lang="en-GB" dirty="0" smtClean="0"/>
              <a:t>Use of sketch books</a:t>
            </a:r>
            <a:endParaRPr lang="en-GB" dirty="0"/>
          </a:p>
        </p:txBody>
      </p:sp>
    </p:spTree>
    <p:extLst>
      <p:ext uri="{BB962C8B-B14F-4D97-AF65-F5344CB8AC3E}">
        <p14:creationId xmlns:p14="http://schemas.microsoft.com/office/powerpoint/2010/main" val="21436489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Computing - aims</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The </a:t>
            </a:r>
            <a:r>
              <a:rPr lang="en-GB" dirty="0"/>
              <a:t>national curriculum for computing aims to ensure that all pupils: </a:t>
            </a:r>
          </a:p>
          <a:p>
            <a:r>
              <a:rPr lang="en-GB" dirty="0" smtClean="0"/>
              <a:t>can </a:t>
            </a:r>
            <a:r>
              <a:rPr lang="en-GB" dirty="0"/>
              <a:t>understand and apply the fundamental principles and concepts of computer science, including abstraction, logic, algorithms and data representation </a:t>
            </a:r>
          </a:p>
          <a:p>
            <a:r>
              <a:rPr lang="en-GB" dirty="0" smtClean="0"/>
              <a:t>can </a:t>
            </a:r>
            <a:r>
              <a:rPr lang="en-GB" dirty="0"/>
              <a:t>analyse problems in computational terms, and have repeated practical experience of writing computer programs in order to solve such problems </a:t>
            </a:r>
          </a:p>
          <a:p>
            <a:r>
              <a:rPr lang="en-GB" dirty="0" smtClean="0"/>
              <a:t>can </a:t>
            </a:r>
            <a:r>
              <a:rPr lang="en-GB" dirty="0"/>
              <a:t>evaluate and apply information technology, including new or unfamiliar technologies, analytically to solve problems </a:t>
            </a:r>
          </a:p>
          <a:p>
            <a:r>
              <a:rPr lang="en-GB" dirty="0" smtClean="0"/>
              <a:t>are </a:t>
            </a:r>
            <a:r>
              <a:rPr lang="en-GB" dirty="0"/>
              <a:t>responsible, competent, confident and creative users of information and communication technology. </a:t>
            </a:r>
          </a:p>
          <a:p>
            <a:endParaRPr lang="en-GB" dirty="0"/>
          </a:p>
        </p:txBody>
      </p:sp>
    </p:spTree>
    <p:extLst>
      <p:ext uri="{BB962C8B-B14F-4D97-AF65-F5344CB8AC3E}">
        <p14:creationId xmlns:p14="http://schemas.microsoft.com/office/powerpoint/2010/main" val="34030429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Computing – Key features</a:t>
            </a:r>
            <a:endParaRPr lang="en-GB" dirty="0"/>
          </a:p>
        </p:txBody>
      </p:sp>
      <p:sp>
        <p:nvSpPr>
          <p:cNvPr id="3" name="Content Placeholder 2"/>
          <p:cNvSpPr>
            <a:spLocks noGrp="1"/>
          </p:cNvSpPr>
          <p:nvPr>
            <p:ph idx="1"/>
          </p:nvPr>
        </p:nvSpPr>
        <p:spPr/>
        <p:txBody>
          <a:bodyPr/>
          <a:lstStyle/>
          <a:p>
            <a:r>
              <a:rPr lang="en-GB" dirty="0"/>
              <a:t>The subject of </a:t>
            </a:r>
            <a:r>
              <a:rPr lang="en-GB" b="1" dirty="0"/>
              <a:t>Computing</a:t>
            </a:r>
            <a:r>
              <a:rPr lang="en-GB" dirty="0"/>
              <a:t> replaces information and communication technology (</a:t>
            </a:r>
            <a:r>
              <a:rPr lang="en-GB" b="1" dirty="0"/>
              <a:t>ICT</a:t>
            </a:r>
            <a:r>
              <a:rPr lang="en-GB" dirty="0"/>
              <a:t>)</a:t>
            </a:r>
          </a:p>
          <a:p>
            <a:pPr marL="0" indent="0">
              <a:buNone/>
            </a:pPr>
            <a:r>
              <a:rPr lang="en-GB" dirty="0"/>
              <a:t>	Computer Science - </a:t>
            </a:r>
            <a:r>
              <a:rPr lang="en-GB" i="1" dirty="0"/>
              <a:t>Foundations</a:t>
            </a:r>
          </a:p>
          <a:p>
            <a:pPr marL="0" indent="0">
              <a:buNone/>
            </a:pPr>
            <a:r>
              <a:rPr lang="en-GB" dirty="0"/>
              <a:t>	Information Technology - </a:t>
            </a:r>
            <a:r>
              <a:rPr lang="en-GB" i="1" dirty="0"/>
              <a:t>Applications</a:t>
            </a:r>
          </a:p>
          <a:p>
            <a:pPr marL="0" indent="0">
              <a:buNone/>
            </a:pPr>
            <a:r>
              <a:rPr lang="en-GB" dirty="0"/>
              <a:t>	Digital Literacy - </a:t>
            </a:r>
            <a:r>
              <a:rPr lang="en-GB" i="1" dirty="0"/>
              <a:t>Implications</a:t>
            </a:r>
          </a:p>
          <a:p>
            <a:pPr marL="0" indent="0">
              <a:buNone/>
            </a:pPr>
            <a:endParaRPr lang="en-GB" dirty="0"/>
          </a:p>
          <a:p>
            <a:r>
              <a:rPr lang="en-GB" dirty="0"/>
              <a:t>C</a:t>
            </a:r>
            <a:r>
              <a:rPr lang="en-GB" dirty="0" smtClean="0"/>
              <a:t>hildren </a:t>
            </a:r>
            <a:r>
              <a:rPr lang="en-GB" dirty="0"/>
              <a:t>as young </a:t>
            </a:r>
            <a:r>
              <a:rPr lang="en-GB" b="1" dirty="0"/>
              <a:t>as </a:t>
            </a:r>
            <a:r>
              <a:rPr lang="en-GB" b="1" dirty="0" smtClean="0"/>
              <a:t>five will be </a:t>
            </a:r>
            <a:r>
              <a:rPr lang="en-GB" dirty="0"/>
              <a:t>taught how to write and develop their own </a:t>
            </a:r>
            <a:r>
              <a:rPr lang="en-GB" b="1" dirty="0"/>
              <a:t>computer programs</a:t>
            </a:r>
            <a:r>
              <a:rPr lang="en-GB" dirty="0"/>
              <a:t> as well as learn how to store and retrieve data</a:t>
            </a:r>
          </a:p>
          <a:p>
            <a:pPr marL="0" indent="0">
              <a:buNone/>
            </a:pPr>
            <a:endParaRPr lang="en-GB" dirty="0"/>
          </a:p>
          <a:p>
            <a:r>
              <a:rPr lang="en-GB" b="1" dirty="0"/>
              <a:t>Internet safety </a:t>
            </a:r>
            <a:r>
              <a:rPr lang="en-GB" dirty="0"/>
              <a:t>will also be taught from the age of five</a:t>
            </a:r>
          </a:p>
          <a:p>
            <a:endParaRPr lang="en-GB" dirty="0"/>
          </a:p>
        </p:txBody>
      </p:sp>
    </p:spTree>
    <p:extLst>
      <p:ext uri="{BB962C8B-B14F-4D97-AF65-F5344CB8AC3E}">
        <p14:creationId xmlns:p14="http://schemas.microsoft.com/office/powerpoint/2010/main" val="20520526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Computing - organisation</a:t>
            </a:r>
            <a:endParaRPr lang="en-GB" dirty="0"/>
          </a:p>
        </p:txBody>
      </p:sp>
      <p:sp>
        <p:nvSpPr>
          <p:cNvPr id="3" name="Content Placeholder 2"/>
          <p:cNvSpPr>
            <a:spLocks noGrp="1"/>
          </p:cNvSpPr>
          <p:nvPr>
            <p:ph idx="1"/>
          </p:nvPr>
        </p:nvSpPr>
        <p:spPr>
          <a:xfrm>
            <a:off x="457200" y="1412776"/>
            <a:ext cx="8229600" cy="5256584"/>
          </a:xfrm>
        </p:spPr>
        <p:txBody>
          <a:bodyPr>
            <a:normAutofit fontScale="62500" lnSpcReduction="20000"/>
          </a:bodyPr>
          <a:lstStyle/>
          <a:p>
            <a:r>
              <a:rPr lang="en-GB" sz="3200" dirty="0" smtClean="0">
                <a:solidFill>
                  <a:srgbClr val="00B050"/>
                </a:solidFill>
              </a:rPr>
              <a:t>Understand use of algorithms</a:t>
            </a:r>
          </a:p>
          <a:p>
            <a:r>
              <a:rPr lang="en-GB" sz="3200" dirty="0" smtClean="0">
                <a:solidFill>
                  <a:srgbClr val="00B050"/>
                </a:solidFill>
              </a:rPr>
              <a:t>Write &amp; test simple programs</a:t>
            </a:r>
          </a:p>
          <a:p>
            <a:r>
              <a:rPr lang="en-GB" sz="3200" dirty="0" smtClean="0">
                <a:solidFill>
                  <a:srgbClr val="00B050"/>
                </a:solidFill>
              </a:rPr>
              <a:t>Use logical reasoning to make predictions</a:t>
            </a:r>
          </a:p>
          <a:p>
            <a:r>
              <a:rPr lang="en-GB" sz="3200" dirty="0" smtClean="0">
                <a:solidFill>
                  <a:srgbClr val="00B050"/>
                </a:solidFill>
              </a:rPr>
              <a:t>Organise, store, retrieve &amp; manipulate data</a:t>
            </a:r>
          </a:p>
          <a:p>
            <a:r>
              <a:rPr lang="en-GB" sz="3200" dirty="0" smtClean="0">
                <a:solidFill>
                  <a:srgbClr val="00B050"/>
                </a:solidFill>
              </a:rPr>
              <a:t>Communicate online safely and respectfully</a:t>
            </a:r>
          </a:p>
          <a:p>
            <a:r>
              <a:rPr lang="en-GB" sz="3200" dirty="0" smtClean="0">
                <a:solidFill>
                  <a:srgbClr val="00B050"/>
                </a:solidFill>
              </a:rPr>
              <a:t>Recognise uses of IT outside of school</a:t>
            </a:r>
            <a:endParaRPr lang="en-GB" sz="3200" dirty="0" smtClean="0"/>
          </a:p>
          <a:p>
            <a:r>
              <a:rPr lang="en-GB" sz="3200" dirty="0" smtClean="0"/>
              <a:t>Design &amp; write programs to achieve specific goals, including solving problems </a:t>
            </a:r>
          </a:p>
          <a:p>
            <a:r>
              <a:rPr lang="en-GB" sz="3200" dirty="0" smtClean="0"/>
              <a:t>Use logical reasoning </a:t>
            </a:r>
          </a:p>
          <a:p>
            <a:r>
              <a:rPr lang="en-GB" sz="3200" dirty="0" smtClean="0"/>
              <a:t>Understand computer networks </a:t>
            </a:r>
          </a:p>
          <a:p>
            <a:r>
              <a:rPr lang="en-GB" sz="3200" dirty="0" smtClean="0"/>
              <a:t>Use internet safely and appropriately </a:t>
            </a:r>
          </a:p>
          <a:p>
            <a:r>
              <a:rPr lang="en-GB" sz="3200" dirty="0" smtClean="0"/>
              <a:t>Collect and present data appropriately </a:t>
            </a:r>
          </a:p>
          <a:p>
            <a:r>
              <a:rPr lang="en-GB" sz="3200" dirty="0">
                <a:solidFill>
                  <a:srgbClr val="C00000"/>
                </a:solidFill>
              </a:rPr>
              <a:t>Design &amp; write programs to solve problems </a:t>
            </a:r>
          </a:p>
          <a:p>
            <a:r>
              <a:rPr lang="en-GB" sz="3200" dirty="0">
                <a:solidFill>
                  <a:srgbClr val="C00000"/>
                </a:solidFill>
              </a:rPr>
              <a:t>Use sequences, repetition, inputs, variables and outputs in programs </a:t>
            </a:r>
          </a:p>
          <a:p>
            <a:r>
              <a:rPr lang="en-GB" sz="3200" dirty="0">
                <a:solidFill>
                  <a:srgbClr val="C00000"/>
                </a:solidFill>
              </a:rPr>
              <a:t>Detect &amp; correct errors in programs </a:t>
            </a:r>
          </a:p>
          <a:p>
            <a:r>
              <a:rPr lang="en-GB" sz="3200" dirty="0">
                <a:solidFill>
                  <a:srgbClr val="C00000"/>
                </a:solidFill>
              </a:rPr>
              <a:t>Understand uses of networks for collaboration &amp; communication </a:t>
            </a:r>
          </a:p>
          <a:p>
            <a:r>
              <a:rPr lang="en-GB" sz="3200" dirty="0">
                <a:solidFill>
                  <a:srgbClr val="C00000"/>
                </a:solidFill>
              </a:rPr>
              <a:t>Be discerning in evaluating digital content </a:t>
            </a:r>
          </a:p>
          <a:p>
            <a:pPr marL="0" indent="0">
              <a:buNone/>
            </a:pPr>
            <a:endParaRPr lang="en-GB" dirty="0" smtClean="0"/>
          </a:p>
          <a:p>
            <a:pPr marL="0" indent="0">
              <a:buNone/>
            </a:pPr>
            <a:endParaRPr lang="en-GB" dirty="0" smtClean="0"/>
          </a:p>
          <a:p>
            <a:endParaRPr lang="en-GB" dirty="0"/>
          </a:p>
        </p:txBody>
      </p:sp>
    </p:spTree>
    <p:extLst>
      <p:ext uri="{BB962C8B-B14F-4D97-AF65-F5344CB8AC3E}">
        <p14:creationId xmlns:p14="http://schemas.microsoft.com/office/powerpoint/2010/main" val="6769603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Design and Technology - aims</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GB" dirty="0" smtClean="0"/>
              <a:t>The </a:t>
            </a:r>
            <a:r>
              <a:rPr lang="en-GB" dirty="0"/>
              <a:t>national curriculum for design and technology aims to ensure that all pupils: </a:t>
            </a:r>
          </a:p>
          <a:p>
            <a:r>
              <a:rPr lang="en-GB" dirty="0" smtClean="0"/>
              <a:t>develop </a:t>
            </a:r>
            <a:r>
              <a:rPr lang="en-GB" dirty="0"/>
              <a:t>the creative, technical and practical expertise needed to perform everyday tasks confidently and to participate successfully in an increasingly technological world </a:t>
            </a:r>
          </a:p>
          <a:p>
            <a:r>
              <a:rPr lang="en-GB" dirty="0" smtClean="0"/>
              <a:t>build </a:t>
            </a:r>
            <a:r>
              <a:rPr lang="en-GB" dirty="0"/>
              <a:t>and apply a repertoire of knowledge, understanding and skills in order to design and make high-quality prototypes and products for a wide range of users </a:t>
            </a:r>
          </a:p>
          <a:p>
            <a:r>
              <a:rPr lang="en-GB" dirty="0" smtClean="0"/>
              <a:t>critique</a:t>
            </a:r>
            <a:r>
              <a:rPr lang="en-GB" dirty="0"/>
              <a:t>, evaluate and test their ideas and products and the work of others </a:t>
            </a:r>
          </a:p>
          <a:p>
            <a:r>
              <a:rPr lang="en-GB" dirty="0" smtClean="0"/>
              <a:t>understand </a:t>
            </a:r>
            <a:r>
              <a:rPr lang="en-GB" dirty="0"/>
              <a:t>and apply the principles of nutrition and learn how to cook. </a:t>
            </a:r>
          </a:p>
          <a:p>
            <a:endParaRPr lang="en-GB" dirty="0"/>
          </a:p>
        </p:txBody>
      </p:sp>
    </p:spTree>
    <p:extLst>
      <p:ext uri="{BB962C8B-B14F-4D97-AF65-F5344CB8AC3E}">
        <p14:creationId xmlns:p14="http://schemas.microsoft.com/office/powerpoint/2010/main" val="16512932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Design and Technology - organisation</a:t>
            </a:r>
            <a:endParaRPr lang="en-GB" dirty="0"/>
          </a:p>
        </p:txBody>
      </p:sp>
      <p:sp>
        <p:nvSpPr>
          <p:cNvPr id="3" name="Content Placeholder 2"/>
          <p:cNvSpPr>
            <a:spLocks noGrp="1"/>
          </p:cNvSpPr>
          <p:nvPr>
            <p:ph idx="1"/>
          </p:nvPr>
        </p:nvSpPr>
        <p:spPr/>
        <p:txBody>
          <a:bodyPr>
            <a:normAutofit lnSpcReduction="10000"/>
          </a:bodyPr>
          <a:lstStyle/>
          <a:p>
            <a:endParaRPr lang="en-GB" dirty="0" smtClean="0"/>
          </a:p>
          <a:p>
            <a:r>
              <a:rPr lang="en-GB" dirty="0" smtClean="0"/>
              <a:t>Slim programme of study for KS1 and KS2</a:t>
            </a:r>
          </a:p>
          <a:p>
            <a:r>
              <a:rPr lang="en-GB" dirty="0" smtClean="0"/>
              <a:t>Through </a:t>
            </a:r>
            <a:r>
              <a:rPr lang="en-GB" dirty="0"/>
              <a:t>creative and practical </a:t>
            </a:r>
            <a:r>
              <a:rPr lang="en-GB" dirty="0" smtClean="0"/>
              <a:t>activities and a variety of contexts, </a:t>
            </a:r>
            <a:r>
              <a:rPr lang="en-GB" dirty="0"/>
              <a:t>pupils should be taught the knowledge, understanding and skills needed to engage in an iterative process of designing and making. </a:t>
            </a:r>
            <a:endParaRPr lang="en-GB" dirty="0" smtClean="0"/>
          </a:p>
          <a:p>
            <a:r>
              <a:rPr lang="en-GB" dirty="0" smtClean="0"/>
              <a:t>The </a:t>
            </a:r>
            <a:r>
              <a:rPr lang="en-GB" dirty="0" err="1" smtClean="0"/>
              <a:t>PoS</a:t>
            </a:r>
            <a:r>
              <a:rPr lang="en-GB" dirty="0" smtClean="0"/>
              <a:t> has four key elements:</a:t>
            </a:r>
          </a:p>
          <a:p>
            <a:pPr lvl="1"/>
            <a:r>
              <a:rPr lang="en-GB" dirty="0" smtClean="0"/>
              <a:t>Design</a:t>
            </a:r>
          </a:p>
          <a:p>
            <a:pPr lvl="1"/>
            <a:r>
              <a:rPr lang="en-GB" dirty="0" smtClean="0"/>
              <a:t>Make</a:t>
            </a:r>
          </a:p>
          <a:p>
            <a:pPr lvl="1"/>
            <a:r>
              <a:rPr lang="en-GB" dirty="0" smtClean="0"/>
              <a:t>Evaluate</a:t>
            </a:r>
          </a:p>
          <a:p>
            <a:pPr lvl="1"/>
            <a:r>
              <a:rPr lang="en-GB" dirty="0" smtClean="0"/>
              <a:t>Technical Knowledge</a:t>
            </a:r>
          </a:p>
          <a:p>
            <a:r>
              <a:rPr lang="en-GB" dirty="0" smtClean="0"/>
              <a:t>Cooking and nutrition is included separately  with learning objectives for KS1 and 2</a:t>
            </a:r>
            <a:endParaRPr lang="en-GB" dirty="0"/>
          </a:p>
        </p:txBody>
      </p:sp>
    </p:spTree>
    <p:extLst>
      <p:ext uri="{BB962C8B-B14F-4D97-AF65-F5344CB8AC3E}">
        <p14:creationId xmlns:p14="http://schemas.microsoft.com/office/powerpoint/2010/main" val="907737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Design and Technology – Key features</a:t>
            </a:r>
            <a:endParaRPr lang="en-GB" dirty="0"/>
          </a:p>
        </p:txBody>
      </p:sp>
      <p:sp>
        <p:nvSpPr>
          <p:cNvPr id="3" name="Content Placeholder 2"/>
          <p:cNvSpPr>
            <a:spLocks noGrp="1"/>
          </p:cNvSpPr>
          <p:nvPr>
            <p:ph idx="1"/>
          </p:nvPr>
        </p:nvSpPr>
        <p:spPr/>
        <p:txBody>
          <a:bodyPr>
            <a:normAutofit/>
          </a:bodyPr>
          <a:lstStyle/>
          <a:p>
            <a:r>
              <a:rPr lang="en-GB" dirty="0" smtClean="0"/>
              <a:t>Changed significantly from draft </a:t>
            </a:r>
            <a:r>
              <a:rPr lang="en-GB" dirty="0" err="1" smtClean="0"/>
              <a:t>PoS</a:t>
            </a:r>
            <a:r>
              <a:rPr lang="en-GB" dirty="0" smtClean="0"/>
              <a:t>:</a:t>
            </a:r>
          </a:p>
          <a:p>
            <a:pPr lvl="1"/>
            <a:r>
              <a:rPr lang="en-GB" dirty="0" smtClean="0"/>
              <a:t>The </a:t>
            </a:r>
            <a:r>
              <a:rPr lang="en-GB" dirty="0"/>
              <a:t>references to repair and maintenance have gone and have been replaced by an increased level of technical sophistication</a:t>
            </a:r>
            <a:r>
              <a:rPr lang="en-GB" dirty="0" smtClean="0"/>
              <a:t>.</a:t>
            </a:r>
          </a:p>
          <a:p>
            <a:pPr lvl="1"/>
            <a:r>
              <a:rPr lang="en-GB" dirty="0" smtClean="0"/>
              <a:t> Key </a:t>
            </a:r>
            <a:r>
              <a:rPr lang="en-GB" dirty="0"/>
              <a:t>stage 1 pupils will learn about structures and mechanisms and use this knowledge when designing and making</a:t>
            </a:r>
            <a:r>
              <a:rPr lang="en-GB" dirty="0" smtClean="0"/>
              <a:t>.</a:t>
            </a:r>
          </a:p>
          <a:p>
            <a:pPr lvl="1"/>
            <a:r>
              <a:rPr lang="en-GB" dirty="0" smtClean="0"/>
              <a:t> </a:t>
            </a:r>
            <a:r>
              <a:rPr lang="en-GB" dirty="0"/>
              <a:t>Key stage 2 pupils will learn about and use electrical and mechanical systems, apply their understanding of computing to control their products, and carry out computer-aided design. </a:t>
            </a:r>
          </a:p>
          <a:p>
            <a:pPr lvl="1"/>
            <a:r>
              <a:rPr lang="en-GB" dirty="0" smtClean="0"/>
              <a:t>New </a:t>
            </a:r>
            <a:r>
              <a:rPr lang="en-GB" dirty="0"/>
              <a:t>curriculum includes a list of ways for students to communicate their </a:t>
            </a:r>
            <a:r>
              <a:rPr lang="en-GB" dirty="0" smtClean="0"/>
              <a:t>ideas: </a:t>
            </a:r>
            <a:r>
              <a:rPr lang="en-GB" i="1" dirty="0" smtClean="0"/>
              <a:t>annotated </a:t>
            </a:r>
            <a:r>
              <a:rPr lang="en-GB" i="1" dirty="0"/>
              <a:t>sketches, cross-sectional and exploded diagrams, prototypes, pattern pieces and computer-aided design </a:t>
            </a:r>
            <a:endParaRPr lang="en-GB" dirty="0"/>
          </a:p>
          <a:p>
            <a:endParaRPr lang="en-GB" dirty="0"/>
          </a:p>
        </p:txBody>
      </p:sp>
    </p:spTree>
    <p:extLst>
      <p:ext uri="{BB962C8B-B14F-4D97-AF65-F5344CB8AC3E}">
        <p14:creationId xmlns:p14="http://schemas.microsoft.com/office/powerpoint/2010/main" val="24537415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Aims – session 1</a:t>
            </a:r>
            <a:endParaRPr lang="en-GB" dirty="0"/>
          </a:p>
        </p:txBody>
      </p:sp>
      <p:sp>
        <p:nvSpPr>
          <p:cNvPr id="3" name="Content Placeholder 2"/>
          <p:cNvSpPr>
            <a:spLocks noGrp="1"/>
          </p:cNvSpPr>
          <p:nvPr>
            <p:ph idx="1"/>
          </p:nvPr>
        </p:nvSpPr>
        <p:spPr/>
        <p:txBody>
          <a:bodyPr>
            <a:normAutofit fontScale="92500" lnSpcReduction="10000"/>
          </a:bodyPr>
          <a:lstStyle/>
          <a:p>
            <a:r>
              <a:rPr lang="en-GB" sz="3200" dirty="0" smtClean="0"/>
              <a:t>To gain an overview of the programmes of study for English, mathematics and science.</a:t>
            </a:r>
          </a:p>
          <a:p>
            <a:r>
              <a:rPr lang="en-GB" sz="3200" dirty="0"/>
              <a:t>T</a:t>
            </a:r>
            <a:r>
              <a:rPr lang="en-GB" sz="3200" dirty="0" smtClean="0"/>
              <a:t>o look at the content in more detail for these subjects, and consider the implications for implementation.</a:t>
            </a:r>
          </a:p>
          <a:p>
            <a:r>
              <a:rPr lang="en-GB" sz="3200" dirty="0" smtClean="0"/>
              <a:t>To gain an overview of the programmes of study for the Foundation Subjects.</a:t>
            </a:r>
          </a:p>
          <a:p>
            <a:r>
              <a:rPr lang="en-GB" sz="3200" dirty="0" smtClean="0"/>
              <a:t>To look at the content in more detail for some of these subjects</a:t>
            </a:r>
            <a:r>
              <a:rPr lang="en-GB" sz="3200" dirty="0"/>
              <a:t>, and consider the implications for implementation.</a:t>
            </a:r>
          </a:p>
          <a:p>
            <a:endParaRPr lang="en-GB" sz="3200" dirty="0" smtClean="0"/>
          </a:p>
        </p:txBody>
      </p:sp>
    </p:spTree>
    <p:extLst>
      <p:ext uri="{BB962C8B-B14F-4D97-AF65-F5344CB8AC3E}">
        <p14:creationId xmlns:p14="http://schemas.microsoft.com/office/powerpoint/2010/main" val="26103616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Geography - aims</a:t>
            </a:r>
            <a:endParaRPr lang="en-GB" dirty="0"/>
          </a:p>
        </p:txBody>
      </p:sp>
      <p:sp>
        <p:nvSpPr>
          <p:cNvPr id="3" name="Content Placeholder 2"/>
          <p:cNvSpPr>
            <a:spLocks noGrp="1"/>
          </p:cNvSpPr>
          <p:nvPr>
            <p:ph idx="1"/>
          </p:nvPr>
        </p:nvSpPr>
        <p:spPr>
          <a:xfrm>
            <a:off x="457200" y="1340768"/>
            <a:ext cx="8229600" cy="5328592"/>
          </a:xfrm>
        </p:spPr>
        <p:txBody>
          <a:bodyPr>
            <a:normAutofit fontScale="92500" lnSpcReduction="20000"/>
          </a:bodyPr>
          <a:lstStyle/>
          <a:p>
            <a:pPr marL="457200" indent="-342900"/>
            <a:r>
              <a:rPr lang="en-GB" dirty="0" smtClean="0"/>
              <a:t>Develop contextual knowledge of the </a:t>
            </a:r>
            <a:r>
              <a:rPr lang="en-GB" b="1" dirty="0" smtClean="0"/>
              <a:t>location of globally significant places – both terrestrial and marine </a:t>
            </a:r>
            <a:r>
              <a:rPr lang="en-GB" dirty="0" smtClean="0"/>
              <a:t>– including defining physical and human characteristics and how these provide a geographical context for understanding the actions of processes.</a:t>
            </a:r>
          </a:p>
          <a:p>
            <a:pPr marL="457200" indent="-342900"/>
            <a:r>
              <a:rPr lang="en-GB" dirty="0" smtClean="0"/>
              <a:t>Understand the </a:t>
            </a:r>
            <a:r>
              <a:rPr lang="en-GB" b="1" dirty="0" smtClean="0"/>
              <a:t>processes that give rise to key physical and human geographical features </a:t>
            </a:r>
            <a:r>
              <a:rPr lang="en-GB" dirty="0" smtClean="0"/>
              <a:t>of the world, how these are interdependent and how they bring about spatial variation and change over time.</a:t>
            </a:r>
          </a:p>
          <a:p>
            <a:pPr marL="457200" indent="-342900"/>
            <a:r>
              <a:rPr lang="en-GB" dirty="0" smtClean="0"/>
              <a:t>Are competent in the </a:t>
            </a:r>
            <a:r>
              <a:rPr lang="en-GB" b="1" dirty="0" smtClean="0"/>
              <a:t>geographical skills </a:t>
            </a:r>
            <a:r>
              <a:rPr lang="en-GB" dirty="0" smtClean="0"/>
              <a:t>needed to:</a:t>
            </a:r>
          </a:p>
          <a:p>
            <a:pPr marL="731520" lvl="1" indent="-342900"/>
            <a:r>
              <a:rPr lang="en-GB" b="1" dirty="0" smtClean="0"/>
              <a:t>Collect, analyse and communicate </a:t>
            </a:r>
            <a:r>
              <a:rPr lang="en-GB" dirty="0" smtClean="0"/>
              <a:t>with a range of data gathered through experiences of </a:t>
            </a:r>
            <a:r>
              <a:rPr lang="en-GB" b="1" dirty="0" smtClean="0"/>
              <a:t>fieldwork</a:t>
            </a:r>
            <a:r>
              <a:rPr lang="en-GB" dirty="0" smtClean="0"/>
              <a:t> that deepen their understanding of geographical processes;</a:t>
            </a:r>
          </a:p>
          <a:p>
            <a:pPr marL="731520" lvl="1" indent="-342900"/>
            <a:r>
              <a:rPr lang="en-GB" b="1" dirty="0" smtClean="0"/>
              <a:t>Interpret a range of sources </a:t>
            </a:r>
            <a:r>
              <a:rPr lang="en-GB" dirty="0" smtClean="0"/>
              <a:t>of geographical information, including maps, diagrams, globes, aerial photographs and Geographical Information Systems (GIS);</a:t>
            </a:r>
          </a:p>
          <a:p>
            <a:pPr marL="731520" lvl="1" indent="-342900"/>
            <a:r>
              <a:rPr lang="en-GB" b="1" dirty="0" smtClean="0"/>
              <a:t>Communicate geographical information </a:t>
            </a:r>
            <a:r>
              <a:rPr lang="en-GB" dirty="0" smtClean="0"/>
              <a:t>in a variety of ways, including through maps, numerical and quantitative skills and writing at length.</a:t>
            </a:r>
          </a:p>
          <a:p>
            <a:pPr marL="731520" lvl="1" indent="-342900"/>
            <a:endParaRPr lang="en-GB" dirty="0"/>
          </a:p>
        </p:txBody>
      </p:sp>
    </p:spTree>
    <p:extLst>
      <p:ext uri="{BB962C8B-B14F-4D97-AF65-F5344CB8AC3E}">
        <p14:creationId xmlns:p14="http://schemas.microsoft.com/office/powerpoint/2010/main" val="17683175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Geography - organisation </a:t>
            </a:r>
            <a:endParaRPr lang="en-GB" dirty="0"/>
          </a:p>
        </p:txBody>
      </p:sp>
      <p:sp>
        <p:nvSpPr>
          <p:cNvPr id="4" name="Content Placeholder 3"/>
          <p:cNvSpPr>
            <a:spLocks noGrp="1"/>
          </p:cNvSpPr>
          <p:nvPr>
            <p:ph idx="1"/>
          </p:nvPr>
        </p:nvSpPr>
        <p:spPr/>
        <p:txBody>
          <a:bodyPr/>
          <a:lstStyle/>
          <a:p>
            <a:r>
              <a:rPr lang="en-GB" dirty="0" smtClean="0"/>
              <a:t>Locational knowledge</a:t>
            </a:r>
          </a:p>
          <a:p>
            <a:r>
              <a:rPr lang="en-GB" dirty="0" smtClean="0"/>
              <a:t>Place knowledge</a:t>
            </a:r>
          </a:p>
          <a:p>
            <a:r>
              <a:rPr lang="en-GB" dirty="0" smtClean="0"/>
              <a:t>Human and physical geography</a:t>
            </a:r>
          </a:p>
          <a:p>
            <a:r>
              <a:rPr lang="en-GB" dirty="0" smtClean="0"/>
              <a:t>Geographical skills and fieldwork</a:t>
            </a:r>
            <a:endParaRPr lang="en-GB" dirty="0"/>
          </a:p>
        </p:txBody>
      </p:sp>
    </p:spTree>
    <p:extLst>
      <p:ext uri="{BB962C8B-B14F-4D97-AF65-F5344CB8AC3E}">
        <p14:creationId xmlns:p14="http://schemas.microsoft.com/office/powerpoint/2010/main" val="15953265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Geography – key features</a:t>
            </a:r>
            <a:endParaRPr lang="en-GB" dirty="0"/>
          </a:p>
        </p:txBody>
      </p:sp>
      <p:sp>
        <p:nvSpPr>
          <p:cNvPr id="3" name="Content Placeholder 2"/>
          <p:cNvSpPr>
            <a:spLocks noGrp="1"/>
          </p:cNvSpPr>
          <p:nvPr>
            <p:ph idx="1"/>
          </p:nvPr>
        </p:nvSpPr>
        <p:spPr/>
        <p:txBody>
          <a:bodyPr>
            <a:normAutofit fontScale="92500" lnSpcReduction="10000"/>
          </a:bodyPr>
          <a:lstStyle/>
          <a:p>
            <a:r>
              <a:rPr lang="en-GB" dirty="0"/>
              <a:t>Geographical skills identified are more limited (eg questioning, and ‘identifying and explaining different views’, are not explicit now).</a:t>
            </a:r>
          </a:p>
          <a:p>
            <a:r>
              <a:rPr lang="en-GB" dirty="0"/>
              <a:t>No KS1 comparison with other UK </a:t>
            </a:r>
            <a:r>
              <a:rPr lang="en-GB" dirty="0" smtClean="0"/>
              <a:t>locations – comparison with a ‘contrasting non-European country’.</a:t>
            </a:r>
          </a:p>
          <a:p>
            <a:r>
              <a:rPr lang="en-GB" dirty="0"/>
              <a:t>Europe and the Americas covered at </a:t>
            </a:r>
            <a:r>
              <a:rPr lang="en-GB" dirty="0" smtClean="0"/>
              <a:t>KS2.</a:t>
            </a:r>
          </a:p>
          <a:p>
            <a:r>
              <a:rPr lang="en-GB" dirty="0"/>
              <a:t>Factual </a:t>
            </a:r>
            <a:r>
              <a:rPr lang="en-GB" dirty="0" smtClean="0"/>
              <a:t>knowledge, including:</a:t>
            </a:r>
          </a:p>
          <a:p>
            <a:pPr lvl="1"/>
            <a:r>
              <a:rPr lang="en-GB" dirty="0" smtClean="0"/>
              <a:t>continents </a:t>
            </a:r>
            <a:r>
              <a:rPr lang="en-GB" dirty="0"/>
              <a:t>and oceans at KS1</a:t>
            </a:r>
          </a:p>
          <a:p>
            <a:pPr lvl="1"/>
            <a:r>
              <a:rPr lang="en-GB" dirty="0" smtClean="0"/>
              <a:t>Identification </a:t>
            </a:r>
            <a:r>
              <a:rPr lang="en-GB" dirty="0"/>
              <a:t>of rivers, </a:t>
            </a:r>
            <a:r>
              <a:rPr lang="en-GB" dirty="0" smtClean="0"/>
              <a:t>mountains </a:t>
            </a:r>
            <a:r>
              <a:rPr lang="en-GB" dirty="0"/>
              <a:t>in </a:t>
            </a:r>
            <a:r>
              <a:rPr lang="en-GB" dirty="0" smtClean="0"/>
              <a:t>the UK at KS2</a:t>
            </a:r>
            <a:endParaRPr lang="en-GB" dirty="0"/>
          </a:p>
          <a:p>
            <a:r>
              <a:rPr lang="en-GB" dirty="0"/>
              <a:t>Use of compass at KS1 and OS four –figure grid </a:t>
            </a:r>
            <a:r>
              <a:rPr lang="en-GB" dirty="0" smtClean="0"/>
              <a:t>references.</a:t>
            </a:r>
            <a:endParaRPr lang="en-GB" dirty="0"/>
          </a:p>
          <a:p>
            <a:r>
              <a:rPr lang="en-GB" dirty="0"/>
              <a:t>Identification of wider range of key </a:t>
            </a:r>
            <a:r>
              <a:rPr lang="en-GB" dirty="0" smtClean="0"/>
              <a:t>vocabulary.</a:t>
            </a:r>
            <a:endParaRPr lang="en-GB" dirty="0"/>
          </a:p>
          <a:p>
            <a:r>
              <a:rPr lang="en-GB" dirty="0"/>
              <a:t>Explicit mention of aerial photographs and plan perspectives at </a:t>
            </a:r>
            <a:r>
              <a:rPr lang="en-GB" dirty="0" smtClean="0"/>
              <a:t>KS1.</a:t>
            </a:r>
          </a:p>
          <a:p>
            <a:r>
              <a:rPr lang="en-GB" dirty="0"/>
              <a:t>No mention of environmental stability</a:t>
            </a:r>
          </a:p>
          <a:p>
            <a:endParaRPr lang="en-GB" dirty="0"/>
          </a:p>
          <a:p>
            <a:endParaRPr lang="en-GB" dirty="0"/>
          </a:p>
          <a:p>
            <a:endParaRPr lang="en-GB" dirty="0"/>
          </a:p>
        </p:txBody>
      </p:sp>
    </p:spTree>
    <p:extLst>
      <p:ext uri="{BB962C8B-B14F-4D97-AF65-F5344CB8AC3E}">
        <p14:creationId xmlns:p14="http://schemas.microsoft.com/office/powerpoint/2010/main" val="487660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History - aims</a:t>
            </a:r>
            <a:endParaRPr lang="en-GB" dirty="0"/>
          </a:p>
        </p:txBody>
      </p:sp>
      <p:sp>
        <p:nvSpPr>
          <p:cNvPr id="3" name="Content Placeholder 2"/>
          <p:cNvSpPr>
            <a:spLocks noGrp="1"/>
          </p:cNvSpPr>
          <p:nvPr>
            <p:ph idx="1"/>
          </p:nvPr>
        </p:nvSpPr>
        <p:spPr/>
        <p:txBody>
          <a:bodyPr>
            <a:normAutofit lnSpcReduction="10000"/>
          </a:bodyPr>
          <a:lstStyle/>
          <a:p>
            <a:r>
              <a:rPr lang="en-GB" dirty="0" smtClean="0"/>
              <a:t>Know and understand the history of these islands as a coherent, chronological narrative, from the earliest times to the present day: how people’s lives have shaped this nation and how Britain has influenced and been influenced by the wider world.</a:t>
            </a:r>
          </a:p>
          <a:p>
            <a:r>
              <a:rPr lang="en-GB" dirty="0" smtClean="0"/>
              <a:t>Know and understand significant aspects of the history of the wider world: the nature of ancient civilisations; the expansion and dissolution of empires; characteristic features of past non-European societies; achievements and follies of mankind.</a:t>
            </a:r>
          </a:p>
          <a:p>
            <a:r>
              <a:rPr lang="en-GB" dirty="0" smtClean="0"/>
              <a:t>Gain and deploy a historically grounded understanding of abstract terms such as ‘empire’, civilisation’, ‘parliament’ and ‘peasantry’.</a:t>
            </a:r>
            <a:endParaRPr lang="en-GB" dirty="0"/>
          </a:p>
        </p:txBody>
      </p:sp>
    </p:spTree>
    <p:extLst>
      <p:ext uri="{BB962C8B-B14F-4D97-AF65-F5344CB8AC3E}">
        <p14:creationId xmlns:p14="http://schemas.microsoft.com/office/powerpoint/2010/main" val="13710769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History - aims</a:t>
            </a:r>
            <a:endParaRPr lang="en-GB" dirty="0"/>
          </a:p>
        </p:txBody>
      </p:sp>
      <p:sp>
        <p:nvSpPr>
          <p:cNvPr id="3" name="Content Placeholder 2"/>
          <p:cNvSpPr>
            <a:spLocks noGrp="1"/>
          </p:cNvSpPr>
          <p:nvPr>
            <p:ph idx="1"/>
          </p:nvPr>
        </p:nvSpPr>
        <p:spPr>
          <a:xfrm>
            <a:off x="457200" y="1600200"/>
            <a:ext cx="8229600" cy="5069160"/>
          </a:xfrm>
        </p:spPr>
        <p:txBody>
          <a:bodyPr>
            <a:normAutofit fontScale="92500"/>
          </a:bodyPr>
          <a:lstStyle/>
          <a:p>
            <a:r>
              <a:rPr lang="en-GB" dirty="0" smtClean="0"/>
              <a:t>Understand historical concepts such as continuity and change, cause and consequence, similarity, difference and significance, and use them to make connections, draw contrasts, analyse trends, frame historically-valid questions and create their own structured accounts, including written narratives and analyses.</a:t>
            </a:r>
          </a:p>
          <a:p>
            <a:r>
              <a:rPr lang="en-GB" dirty="0" smtClean="0"/>
              <a:t>Understand the methods of historical enquiry, including how evidence is used rigorously to make historical claims, and discern how and why contrasting arguments and interpretations of the past have been constructed.</a:t>
            </a:r>
          </a:p>
          <a:p>
            <a:r>
              <a:rPr lang="en-GB" dirty="0" smtClean="0"/>
              <a:t>Gain historical perspective by placing their growing knowledge into different contexts, understanding the connections between local, regional, national and international history; between cultural, economic, military, political, religious and social history; and between short- and long-term timescales.</a:t>
            </a:r>
            <a:endParaRPr lang="en-GB" dirty="0"/>
          </a:p>
        </p:txBody>
      </p:sp>
    </p:spTree>
    <p:extLst>
      <p:ext uri="{BB962C8B-B14F-4D97-AF65-F5344CB8AC3E}">
        <p14:creationId xmlns:p14="http://schemas.microsoft.com/office/powerpoint/2010/main" val="22970724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History – key features at KS1</a:t>
            </a:r>
            <a:endParaRPr lang="en-GB" dirty="0"/>
          </a:p>
        </p:txBody>
      </p:sp>
      <p:sp>
        <p:nvSpPr>
          <p:cNvPr id="3" name="Content Placeholder 2"/>
          <p:cNvSpPr>
            <a:spLocks noGrp="1"/>
          </p:cNvSpPr>
          <p:nvPr>
            <p:ph idx="1"/>
          </p:nvPr>
        </p:nvSpPr>
        <p:spPr/>
        <p:txBody>
          <a:bodyPr>
            <a:normAutofit/>
          </a:bodyPr>
          <a:lstStyle/>
          <a:p>
            <a:r>
              <a:rPr lang="en-GB" dirty="0" smtClean="0"/>
              <a:t>Very similar to 2000 curriculum</a:t>
            </a:r>
          </a:p>
          <a:p>
            <a:r>
              <a:rPr lang="en-GB" dirty="0" smtClean="0"/>
              <a:t>Changes since the draft (no more greater emphasis on historical vocabulary – monarchy, parliament, democracy, war and peace; or the concept of a nation and its history).</a:t>
            </a:r>
          </a:p>
          <a:p>
            <a:r>
              <a:rPr lang="en-GB" dirty="0" smtClean="0"/>
              <a:t>The lives of significant </a:t>
            </a:r>
            <a:r>
              <a:rPr lang="en-GB" dirty="0" err="1" smtClean="0"/>
              <a:t>individualls</a:t>
            </a:r>
            <a:endParaRPr lang="en-GB" dirty="0" smtClean="0"/>
          </a:p>
          <a:p>
            <a:r>
              <a:rPr lang="en-GB" dirty="0" smtClean="0"/>
              <a:t>Key events that are significant, nationally and globally</a:t>
            </a:r>
          </a:p>
          <a:p>
            <a:r>
              <a:rPr lang="en-GB" dirty="0" smtClean="0"/>
              <a:t>Significant historical events and people in pupils’ own locality</a:t>
            </a:r>
          </a:p>
        </p:txBody>
      </p:sp>
    </p:spTree>
    <p:extLst>
      <p:ext uri="{BB962C8B-B14F-4D97-AF65-F5344CB8AC3E}">
        <p14:creationId xmlns:p14="http://schemas.microsoft.com/office/powerpoint/2010/main" val="11519411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History – key features at KS2</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Stone Age and Iron Age</a:t>
            </a:r>
          </a:p>
          <a:p>
            <a:r>
              <a:rPr lang="en-GB" dirty="0" smtClean="0"/>
              <a:t>Roman Empire and its impact on Britain</a:t>
            </a:r>
          </a:p>
          <a:p>
            <a:r>
              <a:rPr lang="en-GB" dirty="0" smtClean="0"/>
              <a:t>Anglo-Saxons and Scots</a:t>
            </a:r>
          </a:p>
          <a:p>
            <a:r>
              <a:rPr lang="en-GB" dirty="0" smtClean="0"/>
              <a:t>Vikings</a:t>
            </a:r>
          </a:p>
          <a:p>
            <a:r>
              <a:rPr lang="en-GB" dirty="0" smtClean="0"/>
              <a:t>Local History</a:t>
            </a:r>
          </a:p>
          <a:p>
            <a:r>
              <a:rPr lang="en-GB" dirty="0" smtClean="0"/>
              <a:t>‘an aspect or theme in British history that extends pupils’ chronological knowledge beyond 1066’</a:t>
            </a:r>
          </a:p>
          <a:p>
            <a:r>
              <a:rPr lang="en-GB" dirty="0" smtClean="0"/>
              <a:t>‘earliest civilisations’ – beyond Britain.</a:t>
            </a:r>
          </a:p>
          <a:p>
            <a:r>
              <a:rPr lang="en-GB" dirty="0" smtClean="0"/>
              <a:t>Ancient Greece</a:t>
            </a:r>
          </a:p>
          <a:p>
            <a:r>
              <a:rPr lang="en-GB" dirty="0" smtClean="0"/>
              <a:t>Slimmed down content in comparison with draft </a:t>
            </a:r>
          </a:p>
          <a:p>
            <a:r>
              <a:rPr lang="en-GB" dirty="0" smtClean="0"/>
              <a:t>No longer the requirement to teach these chronologically, though must develop a ‘chronologically secure </a:t>
            </a:r>
            <a:r>
              <a:rPr lang="en-GB" dirty="0" err="1" smtClean="0"/>
              <a:t>knwoledge</a:t>
            </a:r>
            <a:r>
              <a:rPr lang="en-GB" dirty="0" smtClean="0"/>
              <a:t>’ of the history.</a:t>
            </a:r>
            <a:endParaRPr lang="en-GB" dirty="0"/>
          </a:p>
        </p:txBody>
      </p:sp>
    </p:spTree>
    <p:extLst>
      <p:ext uri="{BB962C8B-B14F-4D97-AF65-F5344CB8AC3E}">
        <p14:creationId xmlns:p14="http://schemas.microsoft.com/office/powerpoint/2010/main" val="9522102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Foreign Language - aims</a:t>
            </a:r>
            <a:endParaRPr lang="en-GB" dirty="0"/>
          </a:p>
        </p:txBody>
      </p:sp>
      <p:sp>
        <p:nvSpPr>
          <p:cNvPr id="3" name="Content Placeholder 2"/>
          <p:cNvSpPr>
            <a:spLocks noGrp="1"/>
          </p:cNvSpPr>
          <p:nvPr>
            <p:ph idx="1"/>
          </p:nvPr>
        </p:nvSpPr>
        <p:spPr/>
        <p:txBody>
          <a:bodyPr/>
          <a:lstStyle/>
          <a:p>
            <a:r>
              <a:rPr lang="en-GB" dirty="0" smtClean="0"/>
              <a:t>Understand and respond to spoken and written language from a variety of authentic sources</a:t>
            </a:r>
          </a:p>
          <a:p>
            <a:r>
              <a:rPr lang="en-GB" dirty="0" smtClean="0"/>
              <a:t>Speak with increasing confidence, fluency and spontaneity, finding ways of communicating what they want to say, including through discussion and asking questions, and continually improving the accuracy of their pronunciation and intonation.</a:t>
            </a:r>
          </a:p>
          <a:p>
            <a:r>
              <a:rPr lang="en-GB" dirty="0" smtClean="0"/>
              <a:t>Can write at varying length, for different purposes and audiences, using the variety of grammatical structures they have learnt.</a:t>
            </a:r>
          </a:p>
          <a:p>
            <a:r>
              <a:rPr lang="en-GB" dirty="0" smtClean="0"/>
              <a:t>Discover and develop an appreciation of a range of writing in the language studied.</a:t>
            </a:r>
            <a:endParaRPr lang="en-GB" dirty="0"/>
          </a:p>
        </p:txBody>
      </p:sp>
    </p:spTree>
    <p:extLst>
      <p:ext uri="{BB962C8B-B14F-4D97-AF65-F5344CB8AC3E}">
        <p14:creationId xmlns:p14="http://schemas.microsoft.com/office/powerpoint/2010/main" val="11087424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Foreign Language – key features</a:t>
            </a:r>
            <a:endParaRPr lang="en-GB" dirty="0"/>
          </a:p>
        </p:txBody>
      </p:sp>
      <p:sp>
        <p:nvSpPr>
          <p:cNvPr id="3" name="Content Placeholder 2"/>
          <p:cNvSpPr>
            <a:spLocks noGrp="1"/>
          </p:cNvSpPr>
          <p:nvPr>
            <p:ph idx="1"/>
          </p:nvPr>
        </p:nvSpPr>
        <p:spPr/>
        <p:txBody>
          <a:bodyPr/>
          <a:lstStyle/>
          <a:p>
            <a:r>
              <a:rPr lang="en-GB" dirty="0" smtClean="0"/>
              <a:t>KS2 only</a:t>
            </a:r>
          </a:p>
          <a:p>
            <a:r>
              <a:rPr lang="en-GB" dirty="0" smtClean="0"/>
              <a:t>Any modern or ancient foreign language (no list as in draft)</a:t>
            </a:r>
          </a:p>
          <a:p>
            <a:r>
              <a:rPr lang="en-GB" dirty="0" smtClean="0"/>
              <a:t>Focus on practical communication</a:t>
            </a:r>
          </a:p>
          <a:p>
            <a:r>
              <a:rPr lang="en-GB" dirty="0" smtClean="0"/>
              <a:t>Similarity with Framework for Languages (though no cultural understanding element).</a:t>
            </a:r>
            <a:endParaRPr lang="en-GB" dirty="0"/>
          </a:p>
        </p:txBody>
      </p:sp>
    </p:spTree>
    <p:extLst>
      <p:ext uri="{BB962C8B-B14F-4D97-AF65-F5344CB8AC3E}">
        <p14:creationId xmlns:p14="http://schemas.microsoft.com/office/powerpoint/2010/main" val="30209882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Music - aims</a:t>
            </a:r>
            <a:endParaRPr lang="en-GB" dirty="0"/>
          </a:p>
        </p:txBody>
      </p:sp>
      <p:sp>
        <p:nvSpPr>
          <p:cNvPr id="3" name="Content Placeholder 2"/>
          <p:cNvSpPr>
            <a:spLocks noGrp="1"/>
          </p:cNvSpPr>
          <p:nvPr>
            <p:ph idx="1"/>
          </p:nvPr>
        </p:nvSpPr>
        <p:spPr/>
        <p:txBody>
          <a:bodyPr>
            <a:normAutofit fontScale="92500" lnSpcReduction="10000"/>
          </a:bodyPr>
          <a:lstStyle/>
          <a:p>
            <a:endParaRPr lang="en-GB" dirty="0"/>
          </a:p>
          <a:p>
            <a:pPr marL="0" indent="0">
              <a:buNone/>
            </a:pPr>
            <a:r>
              <a:rPr lang="en-GB" dirty="0" smtClean="0"/>
              <a:t>The </a:t>
            </a:r>
            <a:r>
              <a:rPr lang="en-GB" dirty="0"/>
              <a:t>national curriculum for music aims to ensure that all pupils: </a:t>
            </a:r>
          </a:p>
          <a:p>
            <a:r>
              <a:rPr lang="en-GB" dirty="0" smtClean="0"/>
              <a:t>perform</a:t>
            </a:r>
            <a:r>
              <a:rPr lang="en-GB" dirty="0"/>
              <a:t>, listen to, review and evaluate music across a range of historical periods, genres, styles and traditions, including the works of the great composers and musicians </a:t>
            </a:r>
          </a:p>
          <a:p>
            <a:r>
              <a:rPr lang="en-GB" dirty="0" smtClean="0"/>
              <a:t>learn </a:t>
            </a:r>
            <a:r>
              <a:rPr lang="en-GB" dirty="0"/>
              <a:t>to sing and to use their voices, to create and compose music on their own and with others, have the opportunity to learn a musical instrument, use technology appropriately and have the opportunity to progress to the next level of musical excellence </a:t>
            </a:r>
          </a:p>
          <a:p>
            <a:r>
              <a:rPr lang="en-GB" dirty="0" smtClean="0"/>
              <a:t>understand </a:t>
            </a:r>
            <a:r>
              <a:rPr lang="en-GB" dirty="0"/>
              <a:t>and explore how music is created, produced and communicated, including through the inter-related dimensions: pitch, duration, dynamics, tempo, timbre, texture, structure and appropriate musical notations. </a:t>
            </a:r>
          </a:p>
        </p:txBody>
      </p:sp>
    </p:spTree>
    <p:extLst>
      <p:ext uri="{BB962C8B-B14F-4D97-AF65-F5344CB8AC3E}">
        <p14:creationId xmlns:p14="http://schemas.microsoft.com/office/powerpoint/2010/main" val="17424390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new National Curriculum can </a:t>
            </a:r>
            <a:r>
              <a:rPr lang="en-GB" smtClean="0"/>
              <a:t>be found at:</a:t>
            </a:r>
            <a:endParaRPr lang="en-GB"/>
          </a:p>
        </p:txBody>
      </p:sp>
      <p:sp>
        <p:nvSpPr>
          <p:cNvPr id="3" name="Content Placeholder 2"/>
          <p:cNvSpPr>
            <a:spLocks noGrp="1"/>
          </p:cNvSpPr>
          <p:nvPr>
            <p:ph idx="1"/>
          </p:nvPr>
        </p:nvSpPr>
        <p:spPr/>
        <p:txBody>
          <a:bodyPr/>
          <a:lstStyle/>
          <a:p>
            <a:pPr marL="0" indent="0">
              <a:buNone/>
            </a:pPr>
            <a:r>
              <a:rPr lang="en-GB" dirty="0"/>
              <a:t>https://www.gov.uk/government/organisations/department-for-education/series/national-curriculum</a:t>
            </a:r>
          </a:p>
        </p:txBody>
      </p:sp>
    </p:spTree>
    <p:extLst>
      <p:ext uri="{BB962C8B-B14F-4D97-AF65-F5344CB8AC3E}">
        <p14:creationId xmlns:p14="http://schemas.microsoft.com/office/powerpoint/2010/main" val="3383627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Music – Organisation and features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Slim Programmes of Study for KS1 and 2</a:t>
            </a:r>
          </a:p>
          <a:p>
            <a:r>
              <a:rPr lang="en-GB" b="1" dirty="0" smtClean="0"/>
              <a:t>In key stage 1 </a:t>
            </a:r>
            <a:r>
              <a:rPr lang="en-GB" dirty="0" smtClean="0"/>
              <a:t>pupils </a:t>
            </a:r>
            <a:r>
              <a:rPr lang="en-GB" dirty="0"/>
              <a:t>should be taught to: </a:t>
            </a:r>
          </a:p>
          <a:p>
            <a:pPr lvl="1"/>
            <a:r>
              <a:rPr lang="en-GB" dirty="0" smtClean="0"/>
              <a:t>use </a:t>
            </a:r>
            <a:r>
              <a:rPr lang="en-GB" dirty="0"/>
              <a:t>their voices expressively </a:t>
            </a:r>
            <a:endParaRPr lang="en-GB" dirty="0" smtClean="0"/>
          </a:p>
          <a:p>
            <a:pPr lvl="1"/>
            <a:r>
              <a:rPr lang="en-GB" dirty="0" smtClean="0"/>
              <a:t>play </a:t>
            </a:r>
            <a:r>
              <a:rPr lang="en-GB" dirty="0"/>
              <a:t>tuned and </a:t>
            </a:r>
            <a:r>
              <a:rPr lang="en-GB" dirty="0" err="1"/>
              <a:t>untuned</a:t>
            </a:r>
            <a:r>
              <a:rPr lang="en-GB" dirty="0"/>
              <a:t> </a:t>
            </a:r>
            <a:r>
              <a:rPr lang="en-GB" dirty="0" smtClean="0"/>
              <a:t>instruments</a:t>
            </a:r>
            <a:endParaRPr lang="en-GB" dirty="0"/>
          </a:p>
          <a:p>
            <a:pPr lvl="1"/>
            <a:r>
              <a:rPr lang="en-GB" dirty="0" smtClean="0"/>
              <a:t>listen to </a:t>
            </a:r>
            <a:r>
              <a:rPr lang="en-GB" dirty="0"/>
              <a:t>a range of </a:t>
            </a:r>
            <a:r>
              <a:rPr lang="en-GB" dirty="0" smtClean="0"/>
              <a:t>live </a:t>
            </a:r>
            <a:r>
              <a:rPr lang="en-GB" dirty="0"/>
              <a:t>and recorded music </a:t>
            </a:r>
          </a:p>
          <a:p>
            <a:pPr lvl="1"/>
            <a:r>
              <a:rPr lang="en-GB" dirty="0" smtClean="0"/>
              <a:t>experiment </a:t>
            </a:r>
            <a:r>
              <a:rPr lang="en-GB" dirty="0"/>
              <a:t>with, create, select and combine </a:t>
            </a:r>
            <a:r>
              <a:rPr lang="en-GB" dirty="0" smtClean="0"/>
              <a:t>sounds</a:t>
            </a:r>
          </a:p>
          <a:p>
            <a:pPr lvl="1"/>
            <a:endParaRPr lang="en-GB" dirty="0"/>
          </a:p>
          <a:p>
            <a:r>
              <a:rPr lang="en-GB" b="1" dirty="0" smtClean="0"/>
              <a:t>In key </a:t>
            </a:r>
            <a:r>
              <a:rPr lang="en-GB" b="1" dirty="0"/>
              <a:t>stage 2 </a:t>
            </a:r>
            <a:r>
              <a:rPr lang="en-GB" dirty="0" smtClean="0"/>
              <a:t>Pupils </a:t>
            </a:r>
            <a:r>
              <a:rPr lang="en-GB" dirty="0"/>
              <a:t>should be taught to </a:t>
            </a:r>
            <a:endParaRPr lang="en-GB" dirty="0" smtClean="0"/>
          </a:p>
          <a:p>
            <a:pPr lvl="1"/>
            <a:r>
              <a:rPr lang="en-GB" dirty="0" smtClean="0"/>
              <a:t>play </a:t>
            </a:r>
            <a:r>
              <a:rPr lang="en-GB" dirty="0"/>
              <a:t>and perform in solo and ensemble contexts</a:t>
            </a:r>
            <a:r>
              <a:rPr lang="en-GB" dirty="0" smtClean="0"/>
              <a:t>,</a:t>
            </a:r>
          </a:p>
          <a:p>
            <a:pPr lvl="1"/>
            <a:r>
              <a:rPr lang="en-GB" dirty="0" smtClean="0"/>
              <a:t>improvise </a:t>
            </a:r>
            <a:r>
              <a:rPr lang="en-GB" dirty="0"/>
              <a:t>and compose </a:t>
            </a:r>
            <a:r>
              <a:rPr lang="en-GB" dirty="0" smtClean="0"/>
              <a:t>music</a:t>
            </a:r>
          </a:p>
          <a:p>
            <a:pPr lvl="1"/>
            <a:r>
              <a:rPr lang="en-GB" dirty="0" smtClean="0"/>
              <a:t>recall </a:t>
            </a:r>
            <a:r>
              <a:rPr lang="en-GB" dirty="0"/>
              <a:t>sounds with increasing aural memory </a:t>
            </a:r>
          </a:p>
          <a:p>
            <a:pPr lvl="1"/>
            <a:r>
              <a:rPr lang="en-GB" dirty="0" smtClean="0"/>
              <a:t>use </a:t>
            </a:r>
            <a:r>
              <a:rPr lang="en-GB" dirty="0"/>
              <a:t>and understand </a:t>
            </a:r>
            <a:r>
              <a:rPr lang="en-GB" dirty="0" smtClean="0"/>
              <a:t>musical </a:t>
            </a:r>
            <a:r>
              <a:rPr lang="en-GB" dirty="0"/>
              <a:t>notations </a:t>
            </a:r>
          </a:p>
          <a:p>
            <a:pPr lvl="1"/>
            <a:r>
              <a:rPr lang="en-GB" dirty="0" smtClean="0"/>
              <a:t> </a:t>
            </a:r>
            <a:r>
              <a:rPr lang="en-GB" dirty="0"/>
              <a:t>appreciate and understand </a:t>
            </a:r>
            <a:r>
              <a:rPr lang="en-GB" dirty="0" smtClean="0"/>
              <a:t>live </a:t>
            </a:r>
            <a:r>
              <a:rPr lang="en-GB" dirty="0"/>
              <a:t>and recorded music drawn from different traditions and from great composers </a:t>
            </a:r>
            <a:r>
              <a:rPr lang="en-GB" dirty="0" smtClean="0"/>
              <a:t> </a:t>
            </a:r>
            <a:endParaRPr lang="en-GB" dirty="0"/>
          </a:p>
          <a:p>
            <a:endParaRPr lang="en-GB" dirty="0"/>
          </a:p>
        </p:txBody>
      </p:sp>
    </p:spTree>
    <p:extLst>
      <p:ext uri="{BB962C8B-B14F-4D97-AF65-F5344CB8AC3E}">
        <p14:creationId xmlns:p14="http://schemas.microsoft.com/office/powerpoint/2010/main" val="31848850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Physical Education - aims</a:t>
            </a:r>
            <a:endParaRPr lang="en-GB" dirty="0"/>
          </a:p>
        </p:txBody>
      </p:sp>
      <p:sp>
        <p:nvSpPr>
          <p:cNvPr id="3" name="Content Placeholder 2"/>
          <p:cNvSpPr>
            <a:spLocks noGrp="1"/>
          </p:cNvSpPr>
          <p:nvPr>
            <p:ph idx="1"/>
          </p:nvPr>
        </p:nvSpPr>
        <p:spPr/>
        <p:txBody>
          <a:bodyPr/>
          <a:lstStyle/>
          <a:p>
            <a:pPr marL="0" indent="0">
              <a:buNone/>
            </a:pPr>
            <a:r>
              <a:rPr lang="en-GB" dirty="0" smtClean="0"/>
              <a:t> </a:t>
            </a:r>
            <a:r>
              <a:rPr lang="en-GB" dirty="0"/>
              <a:t>The national curriculum for physical education aims to ensure that all pupils: </a:t>
            </a:r>
            <a:endParaRPr lang="en-GB" dirty="0" smtClean="0"/>
          </a:p>
          <a:p>
            <a:pPr marL="0" indent="0">
              <a:buNone/>
            </a:pPr>
            <a:endParaRPr lang="en-GB" dirty="0"/>
          </a:p>
          <a:p>
            <a:r>
              <a:rPr lang="en-GB" dirty="0" smtClean="0"/>
              <a:t>develop </a:t>
            </a:r>
            <a:r>
              <a:rPr lang="en-GB" dirty="0"/>
              <a:t>competence to excel in a broad range of physical activities </a:t>
            </a:r>
          </a:p>
          <a:p>
            <a:r>
              <a:rPr lang="en-GB" dirty="0" smtClean="0"/>
              <a:t>are </a:t>
            </a:r>
            <a:r>
              <a:rPr lang="en-GB" dirty="0"/>
              <a:t>physically active for sustained periods of time </a:t>
            </a:r>
          </a:p>
          <a:p>
            <a:r>
              <a:rPr lang="en-GB" dirty="0" smtClean="0"/>
              <a:t>engage </a:t>
            </a:r>
            <a:r>
              <a:rPr lang="en-GB" dirty="0"/>
              <a:t>in competitive sports and activities </a:t>
            </a:r>
          </a:p>
          <a:p>
            <a:r>
              <a:rPr lang="en-GB" dirty="0" smtClean="0"/>
              <a:t>lead </a:t>
            </a:r>
            <a:r>
              <a:rPr lang="en-GB" dirty="0"/>
              <a:t>healthy, active lives. </a:t>
            </a:r>
          </a:p>
        </p:txBody>
      </p:sp>
    </p:spTree>
    <p:extLst>
      <p:ext uri="{BB962C8B-B14F-4D97-AF65-F5344CB8AC3E}">
        <p14:creationId xmlns:p14="http://schemas.microsoft.com/office/powerpoint/2010/main" val="352869091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Physical Education – organisation </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b="1" dirty="0" smtClean="0"/>
              <a:t>In Key </a:t>
            </a:r>
            <a:r>
              <a:rPr lang="en-GB" b="1" dirty="0"/>
              <a:t>stage 1 </a:t>
            </a:r>
            <a:r>
              <a:rPr lang="en-GB" dirty="0" smtClean="0"/>
              <a:t>Pupils should</a:t>
            </a:r>
          </a:p>
          <a:p>
            <a:r>
              <a:rPr lang="en-GB" dirty="0" smtClean="0"/>
              <a:t>be </a:t>
            </a:r>
            <a:r>
              <a:rPr lang="en-GB" dirty="0"/>
              <a:t>able to engage in competitive </a:t>
            </a:r>
            <a:r>
              <a:rPr lang="en-GB" dirty="0" smtClean="0"/>
              <a:t>activity</a:t>
            </a:r>
            <a:endParaRPr lang="en-GB" dirty="0"/>
          </a:p>
          <a:p>
            <a:r>
              <a:rPr lang="en-GB" dirty="0" smtClean="0"/>
              <a:t>be </a:t>
            </a:r>
            <a:r>
              <a:rPr lang="en-GB" dirty="0"/>
              <a:t>taught </a:t>
            </a:r>
            <a:r>
              <a:rPr lang="en-GB" dirty="0" smtClean="0"/>
              <a:t>to master </a:t>
            </a:r>
            <a:r>
              <a:rPr lang="en-GB" dirty="0"/>
              <a:t>basic movements </a:t>
            </a:r>
            <a:r>
              <a:rPr lang="en-GB" dirty="0" smtClean="0"/>
              <a:t>and </a:t>
            </a:r>
            <a:r>
              <a:rPr lang="en-GB" dirty="0"/>
              <a:t>apply these in </a:t>
            </a:r>
            <a:r>
              <a:rPr lang="en-GB" dirty="0" smtClean="0"/>
              <a:t>activities </a:t>
            </a:r>
            <a:endParaRPr lang="en-GB" dirty="0"/>
          </a:p>
          <a:p>
            <a:r>
              <a:rPr lang="en-GB" dirty="0" smtClean="0"/>
              <a:t>participate </a:t>
            </a:r>
            <a:r>
              <a:rPr lang="en-GB" dirty="0"/>
              <a:t>in team games, </a:t>
            </a:r>
            <a:endParaRPr lang="en-GB" dirty="0" smtClean="0"/>
          </a:p>
          <a:p>
            <a:r>
              <a:rPr lang="en-GB" dirty="0" smtClean="0"/>
              <a:t>perform </a:t>
            </a:r>
            <a:r>
              <a:rPr lang="en-GB" dirty="0"/>
              <a:t>dances using simple movement patterns. </a:t>
            </a:r>
          </a:p>
          <a:p>
            <a:endParaRPr lang="en-GB" dirty="0"/>
          </a:p>
          <a:p>
            <a:pPr marL="0" indent="0">
              <a:buNone/>
            </a:pPr>
            <a:r>
              <a:rPr lang="en-GB" b="1" dirty="0" smtClean="0"/>
              <a:t>In Key </a:t>
            </a:r>
            <a:r>
              <a:rPr lang="en-GB" b="1" dirty="0"/>
              <a:t>stage 2 </a:t>
            </a:r>
            <a:r>
              <a:rPr lang="en-GB" dirty="0" smtClean="0"/>
              <a:t>Pupils should</a:t>
            </a:r>
          </a:p>
          <a:p>
            <a:r>
              <a:rPr lang="en-GB" dirty="0" smtClean="0"/>
              <a:t>continue </a:t>
            </a:r>
            <a:r>
              <a:rPr lang="en-GB" dirty="0"/>
              <a:t>to apply and develop a broader range of </a:t>
            </a:r>
            <a:r>
              <a:rPr lang="en-GB" dirty="0" smtClean="0"/>
              <a:t>skills</a:t>
            </a:r>
          </a:p>
          <a:p>
            <a:r>
              <a:rPr lang="en-GB" dirty="0" smtClean="0"/>
              <a:t>enjoy </a:t>
            </a:r>
            <a:r>
              <a:rPr lang="en-GB" dirty="0"/>
              <a:t>communicating, collaborating and competing with each </a:t>
            </a:r>
            <a:r>
              <a:rPr lang="en-GB" dirty="0" smtClean="0"/>
              <a:t>other </a:t>
            </a:r>
          </a:p>
          <a:p>
            <a:r>
              <a:rPr lang="en-GB" dirty="0" smtClean="0"/>
              <a:t>be taught to: play </a:t>
            </a:r>
            <a:r>
              <a:rPr lang="en-GB" dirty="0"/>
              <a:t>competitive games, </a:t>
            </a:r>
          </a:p>
          <a:p>
            <a:r>
              <a:rPr lang="en-GB" dirty="0" smtClean="0"/>
              <a:t>develop </a:t>
            </a:r>
            <a:r>
              <a:rPr lang="en-GB" dirty="0"/>
              <a:t>flexibility, strength, technique, control and balance </a:t>
            </a:r>
            <a:endParaRPr lang="en-GB" dirty="0" smtClean="0"/>
          </a:p>
          <a:p>
            <a:r>
              <a:rPr lang="en-GB" dirty="0" smtClean="0"/>
              <a:t> </a:t>
            </a:r>
            <a:r>
              <a:rPr lang="en-GB" dirty="0"/>
              <a:t>perform dances using a range of movement patterns </a:t>
            </a:r>
          </a:p>
          <a:p>
            <a:r>
              <a:rPr lang="en-GB" dirty="0" smtClean="0"/>
              <a:t>take </a:t>
            </a:r>
            <a:r>
              <a:rPr lang="en-GB" dirty="0"/>
              <a:t>part in outdoor and adventurous activity </a:t>
            </a:r>
            <a:r>
              <a:rPr lang="en-GB" dirty="0" smtClean="0"/>
              <a:t>challenges</a:t>
            </a:r>
            <a:endParaRPr lang="en-GB" dirty="0"/>
          </a:p>
          <a:p>
            <a:r>
              <a:rPr lang="en-GB" dirty="0" smtClean="0"/>
              <a:t>demonstrate </a:t>
            </a:r>
            <a:r>
              <a:rPr lang="en-GB" dirty="0"/>
              <a:t>improvement to achieve their personal best. </a:t>
            </a:r>
          </a:p>
          <a:p>
            <a:endParaRPr lang="en-GB" b="1" dirty="0" smtClean="0"/>
          </a:p>
          <a:p>
            <a:pPr marL="0" indent="0">
              <a:buNone/>
            </a:pPr>
            <a:r>
              <a:rPr lang="en-GB" b="1" dirty="0" smtClean="0"/>
              <a:t>Swimming </a:t>
            </a:r>
            <a:r>
              <a:rPr lang="en-GB" b="1" dirty="0"/>
              <a:t>and water safety </a:t>
            </a:r>
            <a:endParaRPr lang="en-GB" dirty="0"/>
          </a:p>
          <a:p>
            <a:r>
              <a:rPr lang="en-GB" dirty="0"/>
              <a:t>All schools must provide swimming instruction either in key stage 1 </a:t>
            </a:r>
            <a:r>
              <a:rPr lang="en-GB" dirty="0" smtClean="0"/>
              <a:t>or </a:t>
            </a:r>
            <a:r>
              <a:rPr lang="en-GB" dirty="0"/>
              <a:t>2. </a:t>
            </a:r>
          </a:p>
          <a:p>
            <a:endParaRPr lang="en-GB" dirty="0"/>
          </a:p>
        </p:txBody>
      </p:sp>
    </p:spTree>
    <p:extLst>
      <p:ext uri="{BB962C8B-B14F-4D97-AF65-F5344CB8AC3E}">
        <p14:creationId xmlns:p14="http://schemas.microsoft.com/office/powerpoint/2010/main" val="584094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The aims of the new curriculum</a:t>
            </a:r>
            <a:endParaRPr lang="en-GB" dirty="0"/>
          </a:p>
        </p:txBody>
      </p:sp>
      <p:sp>
        <p:nvSpPr>
          <p:cNvPr id="3" name="Content Placeholder 2"/>
          <p:cNvSpPr>
            <a:spLocks noGrp="1"/>
          </p:cNvSpPr>
          <p:nvPr>
            <p:ph idx="1"/>
          </p:nvPr>
        </p:nvSpPr>
        <p:spPr/>
        <p:txBody>
          <a:bodyPr>
            <a:normAutofit lnSpcReduction="10000"/>
          </a:bodyPr>
          <a:lstStyle/>
          <a:p>
            <a:r>
              <a:rPr lang="en-GB" sz="2400" dirty="0" smtClean="0"/>
              <a:t>The National Curriculum provides pupils with an </a:t>
            </a:r>
            <a:r>
              <a:rPr lang="en-GB" sz="2400" b="1" dirty="0" smtClean="0"/>
              <a:t>introduction to the core knowledge </a:t>
            </a:r>
            <a:r>
              <a:rPr lang="en-GB" sz="2400" dirty="0" smtClean="0"/>
              <a:t>that they need to be </a:t>
            </a:r>
            <a:r>
              <a:rPr lang="en-GB" sz="2400" b="1" dirty="0" smtClean="0"/>
              <a:t>educated citizens</a:t>
            </a:r>
            <a:r>
              <a:rPr lang="en-GB" sz="2400" dirty="0" smtClean="0"/>
              <a:t>.  It introduces pupils to the </a:t>
            </a:r>
            <a:r>
              <a:rPr lang="en-GB" sz="2400" b="1" dirty="0" smtClean="0"/>
              <a:t>best that has been thought and said</a:t>
            </a:r>
            <a:r>
              <a:rPr lang="en-GB" sz="2400" dirty="0" smtClean="0"/>
              <a:t>; and helps engender an </a:t>
            </a:r>
            <a:r>
              <a:rPr lang="en-GB" sz="2400" b="1" dirty="0" smtClean="0"/>
              <a:t>appreciation of human creativity and achievement.</a:t>
            </a:r>
          </a:p>
          <a:p>
            <a:r>
              <a:rPr lang="en-GB" sz="2400" dirty="0" smtClean="0"/>
              <a:t>The National Curriculum is </a:t>
            </a:r>
            <a:r>
              <a:rPr lang="en-GB" sz="2400" b="1" dirty="0" smtClean="0"/>
              <a:t>just one element </a:t>
            </a:r>
            <a:r>
              <a:rPr lang="en-GB" sz="2400" dirty="0" smtClean="0"/>
              <a:t>in the education of every child.  There is </a:t>
            </a:r>
            <a:r>
              <a:rPr lang="en-GB" sz="2400" b="1" dirty="0" smtClean="0"/>
              <a:t>time and space in the school day </a:t>
            </a:r>
            <a:r>
              <a:rPr lang="en-GB" sz="2400" dirty="0" smtClean="0"/>
              <a:t>and in each week, term and year to </a:t>
            </a:r>
            <a:r>
              <a:rPr lang="en-GB" sz="2400" b="1" dirty="0" smtClean="0"/>
              <a:t>range beyond the National Curriculum specifications</a:t>
            </a:r>
            <a:r>
              <a:rPr lang="en-GB" sz="2400" dirty="0" smtClean="0"/>
              <a:t>.  The National Curriculum provides an </a:t>
            </a:r>
            <a:r>
              <a:rPr lang="en-GB" sz="2400" b="1" dirty="0" smtClean="0"/>
              <a:t>outline of core knowledge </a:t>
            </a:r>
            <a:r>
              <a:rPr lang="en-GB" sz="2400" dirty="0" smtClean="0"/>
              <a:t>around which teachers can develop </a:t>
            </a:r>
            <a:r>
              <a:rPr lang="en-GB" sz="2400" b="1" dirty="0" smtClean="0"/>
              <a:t>exciting and stimulating lessons </a:t>
            </a:r>
            <a:r>
              <a:rPr lang="en-GB" sz="2400" dirty="0" smtClean="0"/>
              <a:t>to promote the development of pupils’ knowledge, understanding and skills as part of the wider school curriculum.</a:t>
            </a:r>
            <a:endParaRPr lang="en-GB" sz="2400" dirty="0"/>
          </a:p>
        </p:txBody>
      </p:sp>
    </p:spTree>
    <p:extLst>
      <p:ext uri="{BB962C8B-B14F-4D97-AF65-F5344CB8AC3E}">
        <p14:creationId xmlns:p14="http://schemas.microsoft.com/office/powerpoint/2010/main" val="3850460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N</a:t>
            </a:r>
            <a:r>
              <a:rPr lang="en-GB" dirty="0" smtClean="0"/>
              <a:t>ew attainment targets</a:t>
            </a:r>
            <a:endParaRPr lang="en-GB" dirty="0"/>
          </a:p>
        </p:txBody>
      </p:sp>
      <p:sp>
        <p:nvSpPr>
          <p:cNvPr id="3" name="Content Placeholder 2"/>
          <p:cNvSpPr>
            <a:spLocks noGrp="1"/>
          </p:cNvSpPr>
          <p:nvPr>
            <p:ph idx="1"/>
          </p:nvPr>
        </p:nvSpPr>
        <p:spPr>
          <a:xfrm>
            <a:off x="457200" y="2420888"/>
            <a:ext cx="7620000" cy="3979912"/>
          </a:xfrm>
        </p:spPr>
        <p:txBody>
          <a:bodyPr>
            <a:normAutofit/>
          </a:bodyPr>
          <a:lstStyle/>
          <a:p>
            <a:pPr marL="0" indent="0">
              <a:buNone/>
            </a:pPr>
            <a:r>
              <a:rPr lang="en-GB" sz="3200" dirty="0" smtClean="0"/>
              <a:t>The same for every subject:</a:t>
            </a:r>
          </a:p>
          <a:p>
            <a:pPr marL="0" indent="0">
              <a:buNone/>
            </a:pPr>
            <a:r>
              <a:rPr lang="en-GB" sz="3200" dirty="0" smtClean="0"/>
              <a:t>‘By the end of each key stage, pupils are expected to know, apply and understand the matters, skills and processes specified in the relevant programme of study’.</a:t>
            </a:r>
            <a:endParaRPr lang="en-GB" sz="3200" dirty="0"/>
          </a:p>
        </p:txBody>
      </p:sp>
    </p:spTree>
    <p:extLst>
      <p:ext uri="{BB962C8B-B14F-4D97-AF65-F5344CB8AC3E}">
        <p14:creationId xmlns:p14="http://schemas.microsoft.com/office/powerpoint/2010/main" val="1732185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Timetable of changes</a:t>
            </a:r>
            <a:endParaRPr lang="en-GB" dirty="0"/>
          </a:p>
        </p:txBody>
      </p:sp>
      <p:sp>
        <p:nvSpPr>
          <p:cNvPr id="3" name="Content Placeholder 2"/>
          <p:cNvSpPr>
            <a:spLocks noGrp="1"/>
          </p:cNvSpPr>
          <p:nvPr>
            <p:ph idx="1"/>
          </p:nvPr>
        </p:nvSpPr>
        <p:spPr>
          <a:xfrm>
            <a:off x="457200" y="1268760"/>
            <a:ext cx="7620000" cy="5328592"/>
          </a:xfrm>
        </p:spPr>
        <p:txBody>
          <a:bodyPr>
            <a:normAutofit fontScale="92500" lnSpcReduction="10000"/>
          </a:bodyPr>
          <a:lstStyle/>
          <a:p>
            <a:r>
              <a:rPr lang="en-GB" sz="2400" dirty="0" smtClean="0"/>
              <a:t>From September 2013 the following may be disapplied:</a:t>
            </a:r>
          </a:p>
          <a:p>
            <a:pPr lvl="1"/>
            <a:r>
              <a:rPr lang="en-GB" dirty="0" smtClean="0"/>
              <a:t>the </a:t>
            </a:r>
            <a:r>
              <a:rPr lang="en-GB" dirty="0"/>
              <a:t>programmes of study, attainment targets and statutory assessment arrangements for </a:t>
            </a:r>
            <a:r>
              <a:rPr lang="en-GB" b="1" dirty="0"/>
              <a:t>English, mathematics and science</a:t>
            </a:r>
            <a:r>
              <a:rPr lang="en-GB" dirty="0"/>
              <a:t> for pupils in </a:t>
            </a:r>
            <a:r>
              <a:rPr lang="en-GB" b="1" dirty="0"/>
              <a:t>Year 3 and Year </a:t>
            </a:r>
            <a:r>
              <a:rPr lang="en-GB" b="1" dirty="0" smtClean="0"/>
              <a:t>4</a:t>
            </a:r>
            <a:endParaRPr lang="en-GB" sz="2400" dirty="0" smtClean="0"/>
          </a:p>
          <a:p>
            <a:pPr lvl="1"/>
            <a:r>
              <a:rPr lang="en-GB" dirty="0"/>
              <a:t>t</a:t>
            </a:r>
            <a:r>
              <a:rPr lang="en-GB" dirty="0" smtClean="0"/>
              <a:t>he programmes </a:t>
            </a:r>
            <a:r>
              <a:rPr lang="en-GB" dirty="0"/>
              <a:t>of study and attainment targets at </a:t>
            </a:r>
            <a:r>
              <a:rPr lang="en-GB" b="1" dirty="0"/>
              <a:t>Key Stages 1 and 2</a:t>
            </a:r>
            <a:r>
              <a:rPr lang="en-GB" dirty="0"/>
              <a:t> from September 2013 for </a:t>
            </a:r>
            <a:r>
              <a:rPr lang="en-GB" b="1" dirty="0"/>
              <a:t>all foundation </a:t>
            </a:r>
            <a:r>
              <a:rPr lang="en-GB" b="1" dirty="0" smtClean="0"/>
              <a:t>subjects</a:t>
            </a:r>
            <a:r>
              <a:rPr lang="en-GB" dirty="0" smtClean="0"/>
              <a:t> </a:t>
            </a:r>
          </a:p>
          <a:p>
            <a:r>
              <a:rPr lang="en-GB" sz="2400" dirty="0" smtClean="0"/>
              <a:t>‘</a:t>
            </a:r>
            <a:r>
              <a:rPr lang="en-GB" sz="2400" dirty="0"/>
              <a:t>Schools will still be required to teach the </a:t>
            </a:r>
            <a:r>
              <a:rPr lang="en-GB" sz="2400" i="1" dirty="0"/>
              <a:t>subjects </a:t>
            </a:r>
            <a:r>
              <a:rPr lang="en-GB" sz="2400" dirty="0"/>
              <a:t>of the National Curriculum but they will not have to teach the current prescribed </a:t>
            </a:r>
            <a:r>
              <a:rPr lang="en-GB" sz="2400" i="1" dirty="0"/>
              <a:t>content </a:t>
            </a:r>
            <a:r>
              <a:rPr lang="en-GB" sz="2400" dirty="0"/>
              <a:t>of the current programmes of study</a:t>
            </a:r>
            <a:r>
              <a:rPr lang="en-GB" sz="2400" dirty="0" smtClean="0"/>
              <a:t>’</a:t>
            </a:r>
            <a:endParaRPr lang="en-GB" sz="2400" b="1" dirty="0" smtClean="0"/>
          </a:p>
          <a:p>
            <a:r>
              <a:rPr lang="en-GB" sz="2400" dirty="0" smtClean="0"/>
              <a:t>For </a:t>
            </a:r>
            <a:r>
              <a:rPr lang="en-GB" sz="2400" dirty="0"/>
              <a:t>the purposes of Key Stage 1 assessment arrangements and Key Stage 2 assessment and testing arrangements in English, mathematics and science, we need to retain the existing programmes of </a:t>
            </a:r>
            <a:r>
              <a:rPr lang="en-GB" sz="2400" dirty="0" smtClean="0"/>
              <a:t>study </a:t>
            </a:r>
            <a:r>
              <a:rPr lang="en-GB" dirty="0"/>
              <a:t>attainment targets and assessment arrangements </a:t>
            </a:r>
            <a:endParaRPr lang="en-GB" dirty="0" smtClean="0"/>
          </a:p>
          <a:p>
            <a:pPr lvl="1"/>
            <a:r>
              <a:rPr lang="en-GB" dirty="0" smtClean="0"/>
              <a:t>In 2013/14, for </a:t>
            </a:r>
            <a:r>
              <a:rPr lang="en-GB" dirty="0"/>
              <a:t>Years 1, 2, 5 and 6 </a:t>
            </a:r>
            <a:endParaRPr lang="en-GB" dirty="0" smtClean="0"/>
          </a:p>
          <a:p>
            <a:pPr lvl="1"/>
            <a:r>
              <a:rPr lang="en-GB" dirty="0" smtClean="0"/>
              <a:t>In 2014/15 for Years 2 and 6 </a:t>
            </a:r>
            <a:r>
              <a:rPr lang="en-GB" dirty="0"/>
              <a:t>	</a:t>
            </a:r>
          </a:p>
          <a:p>
            <a:endParaRPr lang="en-GB" dirty="0"/>
          </a:p>
        </p:txBody>
      </p:sp>
    </p:spTree>
    <p:extLst>
      <p:ext uri="{BB962C8B-B14F-4D97-AF65-F5344CB8AC3E}">
        <p14:creationId xmlns:p14="http://schemas.microsoft.com/office/powerpoint/2010/main" val="2082258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a:t>
            </a:r>
            <a:r>
              <a:rPr lang="en-GB" dirty="0" smtClean="0"/>
              <a:t>tructure and subjects</a:t>
            </a:r>
            <a:endParaRPr lang="en-GB" dirty="0"/>
          </a:p>
        </p:txBody>
      </p:sp>
      <p:sp>
        <p:nvSpPr>
          <p:cNvPr id="3" name="Content Placeholder 2"/>
          <p:cNvSpPr>
            <a:spLocks noGrp="1"/>
          </p:cNvSpPr>
          <p:nvPr>
            <p:ph idx="1"/>
          </p:nvPr>
        </p:nvSpPr>
        <p:spPr>
          <a:xfrm>
            <a:off x="457200" y="1600200"/>
            <a:ext cx="7620000" cy="5069160"/>
          </a:xfrm>
        </p:spPr>
        <p:txBody>
          <a:bodyPr>
            <a:normAutofit lnSpcReduction="10000"/>
          </a:bodyPr>
          <a:lstStyle/>
          <a:p>
            <a:r>
              <a:rPr lang="en-GB" dirty="0" smtClean="0"/>
              <a:t>The same key stage structure</a:t>
            </a:r>
          </a:p>
          <a:p>
            <a:r>
              <a:rPr lang="en-GB" dirty="0" smtClean="0"/>
              <a:t>Three core subjects:</a:t>
            </a:r>
          </a:p>
          <a:p>
            <a:pPr lvl="1"/>
            <a:r>
              <a:rPr lang="en-GB" dirty="0" smtClean="0"/>
              <a:t>English</a:t>
            </a:r>
          </a:p>
          <a:p>
            <a:pPr lvl="1"/>
            <a:r>
              <a:rPr lang="en-GB" dirty="0" smtClean="0"/>
              <a:t>Mathematics</a:t>
            </a:r>
          </a:p>
          <a:p>
            <a:pPr lvl="1"/>
            <a:r>
              <a:rPr lang="en-GB" dirty="0" smtClean="0"/>
              <a:t>Science</a:t>
            </a:r>
          </a:p>
          <a:p>
            <a:r>
              <a:rPr lang="en-GB" dirty="0" smtClean="0"/>
              <a:t>Eight foundation subjects:</a:t>
            </a:r>
          </a:p>
          <a:p>
            <a:pPr lvl="1"/>
            <a:r>
              <a:rPr lang="en-GB" dirty="0" smtClean="0"/>
              <a:t>Art and design</a:t>
            </a:r>
          </a:p>
          <a:p>
            <a:pPr lvl="1"/>
            <a:r>
              <a:rPr lang="en-GB" dirty="0"/>
              <a:t>Computing</a:t>
            </a:r>
          </a:p>
          <a:p>
            <a:pPr lvl="1"/>
            <a:r>
              <a:rPr lang="en-GB" dirty="0" smtClean="0"/>
              <a:t>Design and technology</a:t>
            </a:r>
          </a:p>
          <a:p>
            <a:pPr lvl="1"/>
            <a:r>
              <a:rPr lang="en-GB" dirty="0"/>
              <a:t>Foreign </a:t>
            </a:r>
            <a:r>
              <a:rPr lang="en-GB" dirty="0" smtClean="0"/>
              <a:t>Languages</a:t>
            </a:r>
          </a:p>
          <a:p>
            <a:pPr lvl="1"/>
            <a:r>
              <a:rPr lang="en-GB" dirty="0" smtClean="0"/>
              <a:t>Geography</a:t>
            </a:r>
          </a:p>
          <a:p>
            <a:pPr lvl="1"/>
            <a:r>
              <a:rPr lang="en-GB" dirty="0" smtClean="0"/>
              <a:t>History</a:t>
            </a:r>
          </a:p>
          <a:p>
            <a:pPr lvl="1"/>
            <a:r>
              <a:rPr lang="en-GB" dirty="0" smtClean="0"/>
              <a:t>Music</a:t>
            </a:r>
          </a:p>
          <a:p>
            <a:pPr lvl="1"/>
            <a:r>
              <a:rPr lang="en-GB" dirty="0" smtClean="0"/>
              <a:t>Physical Education</a:t>
            </a:r>
            <a:endParaRPr lang="en-GB" dirty="0"/>
          </a:p>
        </p:txBody>
      </p:sp>
    </p:spTree>
    <p:extLst>
      <p:ext uri="{BB962C8B-B14F-4D97-AF65-F5344CB8AC3E}">
        <p14:creationId xmlns:p14="http://schemas.microsoft.com/office/powerpoint/2010/main" val="34750707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a:t>
            </a:r>
            <a:r>
              <a:rPr lang="en-GB" dirty="0" smtClean="0"/>
              <a:t>hanges to the programmes of study</a:t>
            </a:r>
            <a:endParaRPr lang="en-GB" dirty="0"/>
          </a:p>
        </p:txBody>
      </p:sp>
      <p:sp>
        <p:nvSpPr>
          <p:cNvPr id="3" name="Content Placeholder 2"/>
          <p:cNvSpPr>
            <a:spLocks noGrp="1"/>
          </p:cNvSpPr>
          <p:nvPr>
            <p:ph idx="1"/>
          </p:nvPr>
        </p:nvSpPr>
        <p:spPr>
          <a:xfrm>
            <a:off x="457200" y="1772816"/>
            <a:ext cx="7620000" cy="5085184"/>
          </a:xfrm>
        </p:spPr>
        <p:txBody>
          <a:bodyPr>
            <a:noAutofit/>
          </a:bodyPr>
          <a:lstStyle/>
          <a:p>
            <a:r>
              <a:rPr lang="en-GB" dirty="0" smtClean="0"/>
              <a:t>All three core subjects have a considerably detailed programme of study.</a:t>
            </a:r>
          </a:p>
          <a:p>
            <a:r>
              <a:rPr lang="en-GB" dirty="0" smtClean="0"/>
              <a:t>Foundation subjects are shorter (between 3-6 pages each).</a:t>
            </a:r>
          </a:p>
          <a:p>
            <a:r>
              <a:rPr lang="en-GB" dirty="0" smtClean="0"/>
              <a:t>Each subject has, as an introduction:</a:t>
            </a:r>
          </a:p>
          <a:p>
            <a:pPr lvl="1"/>
            <a:r>
              <a:rPr lang="en-GB" sz="2200" dirty="0" smtClean="0"/>
              <a:t>‘Purpose of Study’</a:t>
            </a:r>
          </a:p>
          <a:p>
            <a:pPr lvl="1"/>
            <a:r>
              <a:rPr lang="en-GB" sz="2200" dirty="0" smtClean="0"/>
              <a:t>(subject specific) ‘Aims’</a:t>
            </a:r>
          </a:p>
          <a:p>
            <a:pPr lvl="1"/>
            <a:r>
              <a:rPr lang="en-GB" sz="2200" dirty="0" smtClean="0"/>
              <a:t>Overarching paragraphs on key themes (for core subjects, such as spoken language, ICT)</a:t>
            </a:r>
          </a:p>
          <a:p>
            <a:pPr lvl="1"/>
            <a:r>
              <a:rPr lang="en-GB" sz="2200" dirty="0" smtClean="0"/>
              <a:t>‘School Curriculum’ (for core subjects, which sets out the flexibility around each PoS as implemented in schools)</a:t>
            </a:r>
          </a:p>
          <a:p>
            <a:pPr lvl="1"/>
            <a:r>
              <a:rPr lang="en-GB" sz="2200" dirty="0" smtClean="0"/>
              <a:t>‘Attainment Targets’ (the common statement)</a:t>
            </a:r>
            <a:endParaRPr lang="en-GB" sz="2200" dirty="0"/>
          </a:p>
        </p:txBody>
      </p:sp>
    </p:spTree>
    <p:extLst>
      <p:ext uri="{BB962C8B-B14F-4D97-AF65-F5344CB8AC3E}">
        <p14:creationId xmlns:p14="http://schemas.microsoft.com/office/powerpoint/2010/main" val="16173581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563</TotalTime>
  <Words>3726</Words>
  <Application>Microsoft Office PowerPoint</Application>
  <PresentationFormat>On-screen Show (4:3)</PresentationFormat>
  <Paragraphs>364</Paragraphs>
  <Slides>42</Slides>
  <Notes>9</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Clarity</vt:lpstr>
      <vt:lpstr>The new National Curriculum for primary schools</vt:lpstr>
      <vt:lpstr>Agenda</vt:lpstr>
      <vt:lpstr>Aims – session 1</vt:lpstr>
      <vt:lpstr>The new National Curriculum can be found at:</vt:lpstr>
      <vt:lpstr>The aims of the new curriculum</vt:lpstr>
      <vt:lpstr>New attainment targets</vt:lpstr>
      <vt:lpstr>Timetable of changes</vt:lpstr>
      <vt:lpstr>Structure and subjects</vt:lpstr>
      <vt:lpstr>Changes to the programmes of study</vt:lpstr>
      <vt:lpstr>Changes to the programmes of study</vt:lpstr>
      <vt:lpstr>The school curriculum</vt:lpstr>
      <vt:lpstr>English - aims</vt:lpstr>
      <vt:lpstr>English - organisation</vt:lpstr>
      <vt:lpstr>English – key features</vt:lpstr>
      <vt:lpstr>Mathematics -aims</vt:lpstr>
      <vt:lpstr>Mathematics - organisation</vt:lpstr>
      <vt:lpstr>Mathematics – key features</vt:lpstr>
      <vt:lpstr>Science - aims</vt:lpstr>
      <vt:lpstr>Science - organisation</vt:lpstr>
      <vt:lpstr>Science – key features</vt:lpstr>
      <vt:lpstr>Science – topics by year group</vt:lpstr>
      <vt:lpstr>Art and Design - aims</vt:lpstr>
      <vt:lpstr>Art and design – key features</vt:lpstr>
      <vt:lpstr>Computing - aims</vt:lpstr>
      <vt:lpstr>Computing – Key features</vt:lpstr>
      <vt:lpstr>Computing - organisation</vt:lpstr>
      <vt:lpstr>Design and Technology - aims</vt:lpstr>
      <vt:lpstr>Design and Technology - organisation</vt:lpstr>
      <vt:lpstr>Design and Technology – Key features</vt:lpstr>
      <vt:lpstr>Geography - aims</vt:lpstr>
      <vt:lpstr>Geography - organisation </vt:lpstr>
      <vt:lpstr>Geography – key features</vt:lpstr>
      <vt:lpstr>History - aims</vt:lpstr>
      <vt:lpstr>History - aims</vt:lpstr>
      <vt:lpstr>History – key features at KS1</vt:lpstr>
      <vt:lpstr>History – key features at KS2</vt:lpstr>
      <vt:lpstr>Foreign Language - aims</vt:lpstr>
      <vt:lpstr>Foreign Language – key features</vt:lpstr>
      <vt:lpstr>Music - aims</vt:lpstr>
      <vt:lpstr>Music – Organisation and features</vt:lpstr>
      <vt:lpstr>Physical Education - aims</vt:lpstr>
      <vt:lpstr>Physical Education – organisation </vt:lpstr>
    </vt:vector>
  </TitlesOfParts>
  <Company>Wandsworth Borough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proposed new National Curriculum for primary schools</dc:title>
  <dc:creator>Fitzpatrick, Elizabeth</dc:creator>
  <cp:lastModifiedBy>Salmon, Davina</cp:lastModifiedBy>
  <cp:revision>55</cp:revision>
  <cp:lastPrinted>2013-09-24T09:32:35Z</cp:lastPrinted>
  <dcterms:created xsi:type="dcterms:W3CDTF">2013-03-08T12:00:45Z</dcterms:created>
  <dcterms:modified xsi:type="dcterms:W3CDTF">2013-09-25T07:11:34Z</dcterms:modified>
</cp:coreProperties>
</file>